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86" r:id="rId3"/>
    <p:sldId id="287" r:id="rId4"/>
    <p:sldId id="259" r:id="rId5"/>
    <p:sldId id="260" r:id="rId6"/>
    <p:sldId id="288" r:id="rId7"/>
    <p:sldId id="261" r:id="rId8"/>
    <p:sldId id="289" r:id="rId9"/>
    <p:sldId id="290" r:id="rId10"/>
    <p:sldId id="291" r:id="rId11"/>
    <p:sldId id="292" r:id="rId12"/>
    <p:sldId id="293" r:id="rId13"/>
    <p:sldId id="269" r:id="rId14"/>
    <p:sldId id="283" r:id="rId15"/>
    <p:sldId id="294" r:id="rId16"/>
    <p:sldId id="304" r:id="rId17"/>
    <p:sldId id="296" r:id="rId18"/>
    <p:sldId id="297" r:id="rId19"/>
    <p:sldId id="298" r:id="rId20"/>
    <p:sldId id="299" r:id="rId21"/>
    <p:sldId id="276" r:id="rId22"/>
    <p:sldId id="300" r:id="rId23"/>
    <p:sldId id="301" r:id="rId24"/>
    <p:sldId id="277" r:id="rId25"/>
  </p:sldIdLst>
  <p:sldSz cx="9144000" cy="6858000" type="screen4x3"/>
  <p:notesSz cx="6858000" cy="9144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000099"/>
    <a:srgbClr val="EAEAE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21" autoAdjust="0"/>
    <p:restoredTop sz="94660" autoAdjust="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0">
              <a:defRPr sz="1200">
                <a:cs typeface="+mn-cs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rtl="0">
              <a:defRPr sz="1200">
                <a:cs typeface="+mn-cs"/>
              </a:defRPr>
            </a:lvl1pPr>
          </a:lstStyle>
          <a:p>
            <a:pPr>
              <a:defRPr/>
            </a:pPr>
            <a:fld id="{4EA37FA8-C6D7-47CE-A212-FE497D936058}" type="datetimeFigureOut">
              <a:rPr lang="ar-SA"/>
              <a:pPr>
                <a:defRPr/>
              </a:pPr>
              <a:t>21/02/1430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ar-SA" noProof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ar-SA" noProof="0" smtClean="0"/>
              <a:t>انقر لتحرير أنماط النص الرئيسي</a:t>
            </a:r>
          </a:p>
          <a:p>
            <a:pPr lvl="1"/>
            <a:r>
              <a:rPr lang="ar-SA" noProof="0" smtClean="0"/>
              <a:t>المستوى الثاني</a:t>
            </a:r>
          </a:p>
          <a:p>
            <a:pPr lvl="2"/>
            <a:r>
              <a:rPr lang="ar-SA" noProof="0" smtClean="0"/>
              <a:t>المستوى الثالث</a:t>
            </a:r>
          </a:p>
          <a:p>
            <a:pPr lvl="3"/>
            <a:r>
              <a:rPr lang="ar-SA" noProof="0" smtClean="0"/>
              <a:t>المستوى الرابع</a:t>
            </a:r>
          </a:p>
          <a:p>
            <a:pPr lvl="4"/>
            <a:r>
              <a:rPr lang="ar-SA" noProof="0" smtClean="0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0">
              <a:defRPr sz="1200">
                <a:cs typeface="+mn-cs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rtl="0">
              <a:defRPr sz="1200">
                <a:cs typeface="+mn-cs"/>
              </a:defRPr>
            </a:lvl1pPr>
          </a:lstStyle>
          <a:p>
            <a:pPr>
              <a:defRPr/>
            </a:pPr>
            <a:fld id="{797798C2-0CAE-4E57-A74A-ABCA01AD2B2F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30724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1C0FC8D-6B5E-460C-AC8E-C24CF85A296C}" type="slidenum">
              <a:rPr lang="ar-SA" smtClean="0"/>
              <a:pPr>
                <a:defRPr/>
              </a:pPr>
              <a:t>1</a:t>
            </a:fld>
            <a:endParaRPr lang="ar-SA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39940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3A5C400-7EB1-457D-8B59-AA9BE2352704}" type="slidenum">
              <a:rPr lang="ar-SA" smtClean="0"/>
              <a:pPr>
                <a:defRPr/>
              </a:pPr>
              <a:t>10</a:t>
            </a:fld>
            <a:endParaRPr lang="ar-SA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40964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A8A39B3A-92F8-4164-BE1E-441561B4F600}" type="slidenum">
              <a:rPr lang="ar-SA" smtClean="0"/>
              <a:pPr>
                <a:defRPr/>
              </a:pPr>
              <a:t>11</a:t>
            </a:fld>
            <a:endParaRPr lang="ar-SA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41988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E5CC1ED-67C5-4F58-BD54-79A1C40E4D3E}" type="slidenum">
              <a:rPr lang="ar-SA" smtClean="0"/>
              <a:pPr>
                <a:defRPr/>
              </a:pPr>
              <a:t>12</a:t>
            </a:fld>
            <a:endParaRPr lang="ar-SA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43012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A9FF8700-FB7F-4800-AC67-35276B7A5E7D}" type="slidenum">
              <a:rPr lang="ar-SA" smtClean="0"/>
              <a:pPr>
                <a:defRPr/>
              </a:pPr>
              <a:t>13</a:t>
            </a:fld>
            <a:endParaRPr lang="ar-SA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44036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B3920802-2F0C-4109-93D2-13577012A44E}" type="slidenum">
              <a:rPr lang="ar-SA" smtClean="0"/>
              <a:pPr>
                <a:defRPr/>
              </a:pPr>
              <a:t>14</a:t>
            </a:fld>
            <a:endParaRPr lang="ar-SA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45060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0FAFDD1B-8C9D-4B1E-A311-6ADBCAB672F0}" type="slidenum">
              <a:rPr lang="ar-SA" smtClean="0"/>
              <a:pPr>
                <a:defRPr/>
              </a:pPr>
              <a:t>15</a:t>
            </a:fld>
            <a:endParaRPr lang="ar-SA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ar-SA" smtClean="0"/>
          </a:p>
        </p:txBody>
      </p:sp>
      <p:sp>
        <p:nvSpPr>
          <p:cNvPr id="46084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A95D316F-AB03-4840-B31F-46D5BBD8B559}" type="slidenum">
              <a:rPr lang="ar-SA"/>
              <a:pPr>
                <a:defRPr/>
              </a:pPr>
              <a:t>16</a:t>
            </a:fld>
            <a:endParaRPr lang="ar-SA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48132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DC0032B-C4AD-4678-B6DE-71DC098196E1}" type="slidenum">
              <a:rPr lang="ar-SA" smtClean="0"/>
              <a:pPr>
                <a:defRPr/>
              </a:pPr>
              <a:t>17</a:t>
            </a:fld>
            <a:endParaRPr lang="ar-SA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49156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508B843-7367-4232-8B65-2E95E517D5FA}" type="slidenum">
              <a:rPr lang="ar-SA" smtClean="0"/>
              <a:pPr>
                <a:defRPr/>
              </a:pPr>
              <a:t>18</a:t>
            </a:fld>
            <a:endParaRPr lang="ar-SA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50180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A0A1722D-C483-451E-93E0-521DCA09367C}" type="slidenum">
              <a:rPr lang="ar-SA" smtClean="0"/>
              <a:pPr>
                <a:defRPr/>
              </a:pPr>
              <a:t>19</a:t>
            </a:fld>
            <a:endParaRPr lang="ar-SA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31748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3E301C00-C68F-451F-B99F-FDED31573090}" type="slidenum">
              <a:rPr lang="ar-SA" smtClean="0"/>
              <a:pPr>
                <a:defRPr/>
              </a:pPr>
              <a:t>2</a:t>
            </a:fld>
            <a:endParaRPr lang="ar-SA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51204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22F25D2-7BFC-461D-A763-048E7B945B9E}" type="slidenum">
              <a:rPr lang="ar-SA" smtClean="0"/>
              <a:pPr>
                <a:defRPr/>
              </a:pPr>
              <a:t>20</a:t>
            </a:fld>
            <a:endParaRPr lang="ar-SA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52228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921D56E-A49E-4848-9315-92455F5CF047}" type="slidenum">
              <a:rPr lang="ar-SA" smtClean="0"/>
              <a:pPr>
                <a:defRPr/>
              </a:pPr>
              <a:t>21</a:t>
            </a:fld>
            <a:endParaRPr lang="ar-SA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53252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7B986A3-1F18-4A77-AD19-185FC7D0BAA6}" type="slidenum">
              <a:rPr lang="ar-SA" smtClean="0"/>
              <a:pPr>
                <a:defRPr/>
              </a:pPr>
              <a:t>22</a:t>
            </a:fld>
            <a:endParaRPr lang="ar-SA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54276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318A6900-1897-48E7-A504-E4FDAAC86758}" type="slidenum">
              <a:rPr lang="ar-SA" smtClean="0"/>
              <a:pPr>
                <a:defRPr/>
              </a:pPr>
              <a:t>23</a:t>
            </a:fld>
            <a:endParaRPr lang="ar-SA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56324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08C8520-D019-46EE-B5F1-D0FA55B8CCFF}" type="slidenum">
              <a:rPr lang="ar-SA" smtClean="0"/>
              <a:pPr>
                <a:defRPr/>
              </a:pPr>
              <a:t>24</a:t>
            </a:fld>
            <a:endParaRPr lang="ar-SA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32772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2654E707-E7DD-480C-B723-7AEBFAC7AD48}" type="slidenum">
              <a:rPr lang="ar-SA" smtClean="0"/>
              <a:pPr>
                <a:defRPr/>
              </a:pPr>
              <a:t>3</a:t>
            </a:fld>
            <a:endParaRPr lang="ar-SA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33796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A05D8B94-1E6A-4767-97EB-69672F8ECFC8}" type="slidenum">
              <a:rPr lang="ar-SA" smtClean="0"/>
              <a:pPr>
                <a:defRPr/>
              </a:pPr>
              <a:t>4</a:t>
            </a:fld>
            <a:endParaRPr lang="ar-SA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34820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5CE0B8BC-D359-4075-B781-89EAF4489D2A}" type="slidenum">
              <a:rPr lang="ar-SA" smtClean="0"/>
              <a:pPr>
                <a:defRPr/>
              </a:pPr>
              <a:t>5</a:t>
            </a:fld>
            <a:endParaRPr lang="ar-SA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35844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8FE53FBD-0268-42FC-845C-799E9682E483}" type="slidenum">
              <a:rPr lang="ar-SA" smtClean="0"/>
              <a:pPr>
                <a:defRPr/>
              </a:pPr>
              <a:t>6</a:t>
            </a:fld>
            <a:endParaRPr lang="ar-SA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36868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9583409-2DF2-4097-B175-6C41AF4F3046}" type="slidenum">
              <a:rPr lang="ar-SA" smtClean="0"/>
              <a:pPr>
                <a:defRPr/>
              </a:pPr>
              <a:t>7</a:t>
            </a:fld>
            <a:endParaRPr lang="ar-SA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37892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23C8AB85-2EE6-4033-B518-CD4EBFE8D751}" type="slidenum">
              <a:rPr lang="ar-SA" smtClean="0"/>
              <a:pPr>
                <a:defRPr/>
              </a:pPr>
              <a:t>8</a:t>
            </a:fld>
            <a:endParaRPr lang="ar-SA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38916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3F5C2231-A516-4DF4-944F-335C86ABA09E}" type="slidenum">
              <a:rPr lang="ar-SA" smtClean="0"/>
              <a:pPr>
                <a:defRPr/>
              </a:pPr>
              <a:t>9</a:t>
            </a:fld>
            <a:endParaRPr lang="ar-S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3886200" y="6015038"/>
            <a:ext cx="13081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defRPr/>
            </a:pPr>
            <a:endParaRPr lang="en-US" sz="2800" b="1" dirty="0">
              <a:latin typeface="Verdana" pitchFamily="34" charset="0"/>
              <a:cs typeface="+mn-cs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white">
          <a:xfrm>
            <a:off x="457200" y="762000"/>
            <a:ext cx="5638800" cy="1752600"/>
          </a:xfrm>
        </p:spPr>
        <p:txBody>
          <a:bodyPr/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228600" y="5334000"/>
            <a:ext cx="86868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8B85F-34E0-45C6-8E49-DD7A35949B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319088"/>
            <a:ext cx="2057400" cy="6005512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319088"/>
            <a:ext cx="6019800" cy="6005512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646668-DF2D-4E9F-AF48-0727937A73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عنوان وجدو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19088"/>
            <a:ext cx="8229600" cy="563562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جدول 2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pPr lvl="0"/>
            <a:endParaRPr lang="ar-SA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1B5BC0-A08B-4938-BF04-FDC3E2D83F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C7861-E66B-44B8-A7E0-62814EF680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EE1068-E1A8-424C-9095-EA3571D825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4153F-0CAC-4332-BB09-C5EE9CDC0B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BE6F0-0D8F-443B-86FE-031D480031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915BF3-1D6C-4E6F-BDEC-822CBAEA04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D11C4-EBC3-4D8C-9498-DB20EBEE59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46096-2725-4A3F-BB54-FA704D5EC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7816E-23FB-45ED-BB2E-4949B5FF03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Rectangle 17"/>
          <p:cNvSpPr>
            <a:spLocks noChangeArrowheads="1"/>
          </p:cNvSpPr>
          <p:nvPr/>
        </p:nvSpPr>
        <p:spPr bwMode="gray">
          <a:xfrm>
            <a:off x="0" y="6524625"/>
            <a:ext cx="9144000" cy="33337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>
              <a:defRPr/>
            </a:pPr>
            <a:endParaRPr lang="ar-SA">
              <a:cs typeface="+mn-cs"/>
            </a:endParaRPr>
          </a:p>
        </p:txBody>
      </p:sp>
      <p:graphicFrame>
        <p:nvGraphicFramePr>
          <p:cNvPr id="1026" name="Object 15"/>
          <p:cNvGraphicFramePr>
            <a:graphicFrameLocks noChangeAspect="1"/>
          </p:cNvGraphicFramePr>
          <p:nvPr/>
        </p:nvGraphicFramePr>
        <p:xfrm>
          <a:off x="0" y="188913"/>
          <a:ext cx="9144000" cy="792162"/>
        </p:xfrm>
        <a:graphic>
          <a:graphicData uri="http://schemas.openxmlformats.org/presentationml/2006/ole">
            <p:oleObj spid="_x0000_s1026" name="Image" r:id="rId15" imgW="10006349" imgH="1269841" progId="">
              <p:embed/>
            </p:oleObj>
          </a:graphicData>
        </a:graphic>
      </p:graphicFrame>
      <p:sp>
        <p:nvSpPr>
          <p:cNvPr id="1040" name="Rectangle 16"/>
          <p:cNvSpPr>
            <a:spLocks noChangeArrowheads="1"/>
          </p:cNvSpPr>
          <p:nvPr/>
        </p:nvSpPr>
        <p:spPr bwMode="ltGray">
          <a:xfrm>
            <a:off x="0" y="0"/>
            <a:ext cx="9144000" cy="241300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>
              <a:defRPr/>
            </a:pPr>
            <a:endParaRPr lang="ar-SA">
              <a:cs typeface="+mn-cs"/>
            </a:endParaRP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0" y="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000" b="1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943600" y="6508750"/>
            <a:ext cx="28956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000" b="1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29000" y="6537325"/>
            <a:ext cx="213360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000" b="1">
                <a:latin typeface="+mn-lt"/>
                <a:cs typeface="+mn-cs"/>
              </a:defRPr>
            </a:lvl1pPr>
          </a:lstStyle>
          <a:p>
            <a:pPr>
              <a:defRPr/>
            </a:pPr>
            <a:fld id="{EBD9B896-563E-42EA-A40F-16266180DF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4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319088"/>
            <a:ext cx="82296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itchFamily="34" charset="0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447800"/>
            <a:ext cx="8686800" cy="2209800"/>
          </a:xfrm>
        </p:spPr>
        <p:txBody>
          <a:bodyPr/>
          <a:lstStyle/>
          <a:p>
            <a:pPr algn="ctr" rtl="1" eaLnBrk="1" hangingPunct="1">
              <a:defRPr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Forte" pitchFamily="66" charset="0"/>
              </a:rPr>
              <a:t>Preliminary study For Saudi footwear standardization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0" y="4648200"/>
            <a:ext cx="8686800" cy="1828800"/>
          </a:xfrm>
        </p:spPr>
        <p:txBody>
          <a:bodyPr/>
          <a:lstStyle/>
          <a:p>
            <a:pPr rtl="1" eaLnBrk="1" hangingPunct="1"/>
            <a:r>
              <a:rPr lang="en-US" smtClean="0">
                <a:solidFill>
                  <a:schemeClr val="tx2"/>
                </a:solidFill>
                <a:latin typeface="Forte" pitchFamily="66" charset="0"/>
              </a:rPr>
              <a:t>Done by : </a:t>
            </a:r>
          </a:p>
          <a:p>
            <a:pPr rtl="1" eaLnBrk="1" hangingPunct="1"/>
            <a:r>
              <a:rPr lang="en-US" smtClean="0">
                <a:solidFill>
                  <a:schemeClr val="tx2"/>
                </a:solidFill>
                <a:latin typeface="Arial Narrow" pitchFamily="34" charset="0"/>
              </a:rPr>
              <a:t>Bandar AL-Ghamdi  &amp;  </a:t>
            </a:r>
            <a:r>
              <a:rPr lang="en-US" i="1" smtClean="0">
                <a:solidFill>
                  <a:schemeClr val="tx2"/>
                </a:solidFill>
                <a:latin typeface="Arial Narrow" pitchFamily="34" charset="0"/>
              </a:rPr>
              <a:t>Qassem  A. AL-Akkam</a:t>
            </a:r>
          </a:p>
          <a:p>
            <a:pPr rtl="1" eaLnBrk="1" hangingPunct="1"/>
            <a:r>
              <a:rPr lang="en-US" smtClean="0">
                <a:solidFill>
                  <a:schemeClr val="tx2"/>
                </a:solidFill>
                <a:latin typeface="Forte" pitchFamily="66" charset="0"/>
              </a:rPr>
              <a:t> Supervised by :</a:t>
            </a:r>
          </a:p>
          <a:p>
            <a:pPr eaLnBrk="1" hangingPunct="1"/>
            <a:r>
              <a:rPr lang="en-US" sz="2400" smtClean="0">
                <a:solidFill>
                  <a:schemeClr val="tx2"/>
                </a:solidFill>
                <a:latin typeface="Arial Narrow" pitchFamily="34" charset="0"/>
              </a:rPr>
              <a:t> Dr. Mohamed T.Ibrahim El-Wakad</a:t>
            </a: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عنوان 1"/>
          <p:cNvSpPr>
            <a:spLocks noGrp="1"/>
          </p:cNvSpPr>
          <p:nvPr>
            <p:ph type="title"/>
          </p:nvPr>
        </p:nvSpPr>
        <p:spPr>
          <a:xfrm>
            <a:off x="381000" y="1309688"/>
            <a:ext cx="8229600" cy="1509712"/>
          </a:xfrm>
        </p:spPr>
        <p:txBody>
          <a:bodyPr/>
          <a:lstStyle/>
          <a:p>
            <a:pPr eaLnBrk="1" hangingPunct="1"/>
            <a:r>
              <a:rPr lang="en-GB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Figures 1  show how </a:t>
            </a:r>
            <a:r>
              <a:rPr lang="en-US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hallux valgus </a:t>
            </a:r>
            <a:r>
              <a:rPr lang="en-GB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(bunion) looks like</a:t>
            </a:r>
            <a:endParaRPr lang="ar-SA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3" name="عنصر نائب للمحتوى 5" descr="Bunions, hallux valgus, bunion picture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600200" y="2819400"/>
            <a:ext cx="2590800" cy="1905000"/>
          </a:xfrm>
        </p:spPr>
      </p:pic>
      <p:pic>
        <p:nvPicPr>
          <p:cNvPr id="15364" name="صورة 6" descr="Bunion x-ra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29200" y="2819400"/>
            <a:ext cx="23622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Rectangle 1"/>
          <p:cNvSpPr>
            <a:spLocks noChangeArrowheads="1"/>
          </p:cNvSpPr>
          <p:nvPr/>
        </p:nvSpPr>
        <p:spPr bwMode="auto">
          <a:xfrm>
            <a:off x="228600" y="5105400"/>
            <a:ext cx="8610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rtl="0"/>
            <a:r>
              <a:rPr lang="en-GB" b="1">
                <a:solidFill>
                  <a:srgbClr val="333399"/>
                </a:solidFill>
                <a:latin typeface="Calibri" pitchFamily="34" charset="0"/>
                <a:cs typeface="Times New Roman" pitchFamily="18" charset="0"/>
              </a:rPr>
              <a:t>Figures.1</a:t>
            </a:r>
            <a:endParaRPr lang="en-GB">
              <a:cs typeface="Times New Roman" pitchFamily="18" charset="0"/>
            </a:endParaRPr>
          </a:p>
        </p:txBody>
      </p:sp>
      <p:sp>
        <p:nvSpPr>
          <p:cNvPr id="15366" name="مستطيل 8"/>
          <p:cNvSpPr>
            <a:spLocks noChangeArrowheads="1"/>
          </p:cNvSpPr>
          <p:nvPr/>
        </p:nvSpPr>
        <p:spPr bwMode="auto">
          <a:xfrm>
            <a:off x="152400" y="304800"/>
            <a:ext cx="3810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3200">
                <a:solidFill>
                  <a:schemeClr val="tx2"/>
                </a:solidFill>
                <a:latin typeface="Modern No. 20" pitchFamily="18" charset="0"/>
              </a:rPr>
              <a:t>2. Halux valgus:</a:t>
            </a:r>
            <a:endParaRPr lang="ar-SA" sz="3200">
              <a:solidFill>
                <a:schemeClr val="tx2"/>
              </a:solidFill>
              <a:latin typeface="Modern No. 20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5" grpId="0"/>
      <p:bldP spid="1536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2.2. Occurrence of Hallux valgus: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According to the National Health Interview survey conducted by the National Center for Health Statistics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scientists report found that the incidence increased with age, with rates of </a:t>
            </a:r>
          </a:p>
          <a:p>
            <a:pPr lvl="2" eaLnBrk="1" hangingPunct="1"/>
            <a:r>
              <a:rPr lang="en-US" b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3% in persons aged 15-30 years</a:t>
            </a:r>
          </a:p>
          <a:p>
            <a:pPr lvl="2" eaLnBrk="1" hangingPunct="1"/>
            <a:r>
              <a:rPr lang="en-US" b="1" smtClean="0">
                <a:latin typeface="Times New Roman" pitchFamily="18" charset="0"/>
                <a:cs typeface="Times New Roman" pitchFamily="18" charset="0"/>
              </a:rPr>
              <a:t>9% in persons aged 31-60 years</a:t>
            </a:r>
          </a:p>
          <a:p>
            <a:pPr lvl="2" eaLnBrk="1" hangingPunct="1"/>
            <a:r>
              <a:rPr lang="en-US" b="1" smtClean="0">
                <a:latin typeface="Times New Roman" pitchFamily="18" charset="0"/>
                <a:cs typeface="Times New Roman" pitchFamily="18" charset="0"/>
              </a:rPr>
              <a:t> 16% in those older than 60 years.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endParaRPr lang="ar-SA" smtClean="0"/>
          </a:p>
        </p:txBody>
      </p:sp>
      <p:sp>
        <p:nvSpPr>
          <p:cNvPr id="16387" name="مستطيل 5"/>
          <p:cNvSpPr>
            <a:spLocks noChangeArrowheads="1"/>
          </p:cNvSpPr>
          <p:nvPr/>
        </p:nvSpPr>
        <p:spPr bwMode="auto">
          <a:xfrm>
            <a:off x="381000" y="381000"/>
            <a:ext cx="28606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n-US" sz="3200">
                <a:solidFill>
                  <a:schemeClr val="tx2"/>
                </a:solidFill>
                <a:latin typeface="Modern No. 20" pitchFamily="18" charset="0"/>
              </a:rPr>
              <a:t>2. Halux valgus:</a:t>
            </a:r>
            <a:endParaRPr lang="ar-SA" sz="3200">
              <a:solidFill>
                <a:schemeClr val="tx2"/>
              </a:solidFill>
              <a:latin typeface="Modern No. 20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5248275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Also in the report a higher incidence in females versus males, with ratio of 2:1 to 4:1.</a:t>
            </a:r>
          </a:p>
          <a:p>
            <a:pPr eaLnBrk="1" hangingPunct="1">
              <a:buFont typeface="Wingdings" pitchFamily="2" charset="2"/>
              <a:buChar char="Ø"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Other scientists also note that hallux valgus rarely occurs in those who only wear sandals and other types of shoe gear that keep the first and second toes separated.</a:t>
            </a:r>
          </a:p>
          <a:p>
            <a:pPr eaLnBrk="1" hangingPunct="1">
              <a:buFont typeface="Wingdings" pitchFamily="2" charset="2"/>
              <a:buChar char="Ø"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The role of genetic predisposition has also been noted. The connection may be that bunions are a bit commoner in people with unusually flexible joints, and this can be hereditary</a:t>
            </a:r>
            <a:r>
              <a:rPr lang="en-US" sz="2000" smtClean="0"/>
              <a:t>.</a:t>
            </a:r>
          </a:p>
          <a:p>
            <a:pPr eaLnBrk="1" hangingPunct="1">
              <a:buFont typeface="Wingdings" pitchFamily="2" charset="2"/>
              <a:buChar char="Ø"/>
            </a:pPr>
            <a:endParaRPr lang="en-US" sz="2000" smtClean="0"/>
          </a:p>
          <a:p>
            <a:pPr eaLnBrk="1" hangingPunct="1"/>
            <a:endParaRPr lang="ar-SA" smtClean="0"/>
          </a:p>
        </p:txBody>
      </p:sp>
      <p:sp>
        <p:nvSpPr>
          <p:cNvPr id="17411" name="مستطيل 5"/>
          <p:cNvSpPr>
            <a:spLocks noChangeArrowheads="1"/>
          </p:cNvSpPr>
          <p:nvPr/>
        </p:nvSpPr>
        <p:spPr bwMode="auto">
          <a:xfrm>
            <a:off x="228600" y="722313"/>
            <a:ext cx="61722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endParaRPr lang="en-US" sz="2800" b="1">
              <a:latin typeface="Times New Roman" pitchFamily="18" charset="0"/>
              <a:cs typeface="Times New Roman" pitchFamily="18" charset="0"/>
            </a:endParaRPr>
          </a:p>
          <a:p>
            <a:pPr algn="l" rtl="0"/>
            <a:r>
              <a:rPr lang="en-US" sz="2800" b="1">
                <a:latin typeface="Times New Roman" pitchFamily="18" charset="0"/>
                <a:cs typeface="Times New Roman" pitchFamily="18" charset="0"/>
              </a:rPr>
              <a:t>2.2. Occurrence of Hallux valgus:</a:t>
            </a:r>
          </a:p>
        </p:txBody>
      </p:sp>
      <p:sp>
        <p:nvSpPr>
          <p:cNvPr id="17412" name="مستطيل 6"/>
          <p:cNvSpPr>
            <a:spLocks noChangeArrowheads="1"/>
          </p:cNvSpPr>
          <p:nvPr/>
        </p:nvSpPr>
        <p:spPr bwMode="auto">
          <a:xfrm>
            <a:off x="419100" y="304800"/>
            <a:ext cx="28606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n-US" sz="3200">
                <a:solidFill>
                  <a:schemeClr val="tx2"/>
                </a:solidFill>
                <a:latin typeface="Modern No. 20" pitchFamily="18" charset="0"/>
              </a:rPr>
              <a:t>2. Halux valgus:</a:t>
            </a:r>
            <a:endParaRPr lang="ar-SA" sz="3200">
              <a:solidFill>
                <a:schemeClr val="tx2"/>
              </a:solidFill>
              <a:latin typeface="Modern No. 20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  <p:bldP spid="174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Modern No. 20" pitchFamily="18" charset="0"/>
              </a:rPr>
              <a:t>2. Halux valgus: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505200" y="1752600"/>
            <a:ext cx="2362200" cy="2438400"/>
            <a:chOff x="4071" y="1584"/>
            <a:chExt cx="1092" cy="1097"/>
          </a:xfrm>
        </p:grpSpPr>
        <p:sp>
          <p:nvSpPr>
            <p:cNvPr id="18504" name="Oval 4"/>
            <p:cNvSpPr>
              <a:spLocks noChangeArrowheads="1"/>
            </p:cNvSpPr>
            <p:nvPr/>
          </p:nvSpPr>
          <p:spPr bwMode="gray">
            <a:xfrm>
              <a:off x="4071" y="1584"/>
              <a:ext cx="1090" cy="1088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50000">
                  <a:srgbClr val="D8755A"/>
                </a:gs>
                <a:gs pos="100000">
                  <a:srgbClr val="FFFFFF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 rtl="0"/>
              <a:endParaRPr lang="ar-SA"/>
            </a:p>
          </p:txBody>
        </p:sp>
        <p:sp>
          <p:nvSpPr>
            <p:cNvPr id="18505" name="Oval 5"/>
            <p:cNvSpPr>
              <a:spLocks noChangeArrowheads="1"/>
            </p:cNvSpPr>
            <p:nvPr/>
          </p:nvSpPr>
          <p:spPr bwMode="gray">
            <a:xfrm>
              <a:off x="4073" y="1593"/>
              <a:ext cx="1090" cy="1088"/>
            </a:xfrm>
            <a:prstGeom prst="ellipse">
              <a:avLst/>
            </a:prstGeom>
            <a:gradFill rotWithShape="1">
              <a:gsLst>
                <a:gs pos="0">
                  <a:srgbClr val="D8755A">
                    <a:alpha val="32001"/>
                  </a:srgbClr>
                </a:gs>
                <a:gs pos="100000">
                  <a:srgbClr val="000000">
                    <a:alpha val="89998"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 rtl="0"/>
              <a:endParaRPr lang="ar-SA"/>
            </a:p>
          </p:txBody>
        </p:sp>
        <p:sp>
          <p:nvSpPr>
            <p:cNvPr id="18506" name="Oval 6"/>
            <p:cNvSpPr>
              <a:spLocks noChangeArrowheads="1"/>
            </p:cNvSpPr>
            <p:nvPr/>
          </p:nvSpPr>
          <p:spPr bwMode="gray">
            <a:xfrm>
              <a:off x="4131" y="1655"/>
              <a:ext cx="946" cy="945"/>
            </a:xfrm>
            <a:prstGeom prst="ellipse">
              <a:avLst/>
            </a:prstGeom>
            <a:gradFill rotWithShape="1">
              <a:gsLst>
                <a:gs pos="0">
                  <a:srgbClr val="753F31"/>
                </a:gs>
                <a:gs pos="50000">
                  <a:srgbClr val="D8755A"/>
                </a:gs>
                <a:gs pos="100000">
                  <a:srgbClr val="753F31"/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l" rtl="0"/>
              <a:endParaRPr lang="ar-SA"/>
            </a:p>
          </p:txBody>
        </p:sp>
        <p:sp>
          <p:nvSpPr>
            <p:cNvPr id="18507" name="Oval 7"/>
            <p:cNvSpPr>
              <a:spLocks noChangeArrowheads="1"/>
            </p:cNvSpPr>
            <p:nvPr/>
          </p:nvSpPr>
          <p:spPr bwMode="gray">
            <a:xfrm>
              <a:off x="4128" y="1650"/>
              <a:ext cx="946" cy="945"/>
            </a:xfrm>
            <a:prstGeom prst="ellipse">
              <a:avLst/>
            </a:prstGeom>
            <a:gradFill rotWithShape="1">
              <a:gsLst>
                <a:gs pos="0">
                  <a:srgbClr val="894A39"/>
                </a:gs>
                <a:gs pos="100000">
                  <a:srgbClr val="D8755A">
                    <a:alpha val="0"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l" rtl="0"/>
              <a:endParaRPr lang="ar-SA"/>
            </a:p>
          </p:txBody>
        </p:sp>
        <p:sp>
          <p:nvSpPr>
            <p:cNvPr id="18508" name="Oval 8"/>
            <p:cNvSpPr>
              <a:spLocks noChangeArrowheads="1"/>
            </p:cNvSpPr>
            <p:nvPr/>
          </p:nvSpPr>
          <p:spPr bwMode="gray">
            <a:xfrm>
              <a:off x="4178" y="1703"/>
              <a:ext cx="852" cy="850"/>
            </a:xfrm>
            <a:prstGeom prst="ellipse">
              <a:avLst/>
            </a:prstGeom>
            <a:solidFill>
              <a:srgbClr val="000000"/>
            </a:soli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l" rtl="0"/>
              <a:endParaRPr lang="ar-SA"/>
            </a:p>
          </p:txBody>
        </p:sp>
        <p:grpSp>
          <p:nvGrpSpPr>
            <p:cNvPr id="18509" name="Group 9"/>
            <p:cNvGrpSpPr>
              <a:grpSpLocks/>
            </p:cNvGrpSpPr>
            <p:nvPr/>
          </p:nvGrpSpPr>
          <p:grpSpPr bwMode="auto">
            <a:xfrm>
              <a:off x="4197" y="1716"/>
              <a:ext cx="826" cy="825"/>
              <a:chOff x="4166" y="1706"/>
              <a:chExt cx="1252" cy="1252"/>
            </a:xfrm>
          </p:grpSpPr>
          <p:sp>
            <p:nvSpPr>
              <p:cNvPr id="18510" name="Oval 10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algn="l" rtl="0"/>
                <a:endParaRPr lang="ar-SA"/>
              </a:p>
            </p:txBody>
          </p:sp>
          <p:sp>
            <p:nvSpPr>
              <p:cNvPr id="18511" name="Oval 11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algn="l" rtl="0"/>
                <a:endParaRPr lang="ar-SA"/>
              </a:p>
            </p:txBody>
          </p:sp>
          <p:sp>
            <p:nvSpPr>
              <p:cNvPr id="18512" name="Oval 12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algn="l" rtl="0"/>
                <a:endParaRPr lang="ar-SA"/>
              </a:p>
            </p:txBody>
          </p:sp>
          <p:sp>
            <p:nvSpPr>
              <p:cNvPr id="18513" name="Oval 13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algn="l" rtl="0"/>
                <a:endParaRPr lang="ar-SA"/>
              </a:p>
            </p:txBody>
          </p:sp>
        </p:grp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2895600" y="2743200"/>
            <a:ext cx="3581400" cy="2057400"/>
            <a:chOff x="1680" y="1824"/>
            <a:chExt cx="2256" cy="1296"/>
          </a:xfrm>
        </p:grpSpPr>
        <p:sp>
          <p:nvSpPr>
            <p:cNvPr id="18500" name="AutoShape 15"/>
            <p:cNvSpPr>
              <a:spLocks noChangeArrowheads="1"/>
            </p:cNvSpPr>
            <p:nvPr/>
          </p:nvSpPr>
          <p:spPr bwMode="gray">
            <a:xfrm rot="10800000">
              <a:off x="3552" y="1824"/>
              <a:ext cx="384" cy="288"/>
            </a:xfrm>
            <a:prstGeom prst="leftArrow">
              <a:avLst>
                <a:gd name="adj1" fmla="val 31250"/>
                <a:gd name="adj2" fmla="val 71531"/>
              </a:avLst>
            </a:prstGeom>
            <a:gradFill rotWithShape="1">
              <a:gsLst>
                <a:gs pos="0">
                  <a:srgbClr val="666699"/>
                </a:gs>
                <a:gs pos="100000">
                  <a:srgbClr val="BEBED4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l" rtl="0"/>
              <a:endParaRPr lang="ar-SA"/>
            </a:p>
          </p:txBody>
        </p:sp>
        <p:sp>
          <p:nvSpPr>
            <p:cNvPr id="18501" name="AutoShape 16"/>
            <p:cNvSpPr>
              <a:spLocks noChangeArrowheads="1"/>
            </p:cNvSpPr>
            <p:nvPr/>
          </p:nvSpPr>
          <p:spPr bwMode="gray">
            <a:xfrm rot="-2483679">
              <a:off x="1898" y="2445"/>
              <a:ext cx="384" cy="288"/>
            </a:xfrm>
            <a:prstGeom prst="leftArrow">
              <a:avLst>
                <a:gd name="adj1" fmla="val 31250"/>
                <a:gd name="adj2" fmla="val 71531"/>
              </a:avLst>
            </a:prstGeom>
            <a:gradFill rotWithShape="1">
              <a:gsLst>
                <a:gs pos="0">
                  <a:srgbClr val="666699"/>
                </a:gs>
                <a:gs pos="100000">
                  <a:srgbClr val="BEBED4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l" rtl="0"/>
              <a:endParaRPr lang="ar-SA"/>
            </a:p>
          </p:txBody>
        </p:sp>
        <p:sp>
          <p:nvSpPr>
            <p:cNvPr id="18502" name="AutoShape 17"/>
            <p:cNvSpPr>
              <a:spLocks noChangeArrowheads="1"/>
            </p:cNvSpPr>
            <p:nvPr/>
          </p:nvSpPr>
          <p:spPr bwMode="gray">
            <a:xfrm>
              <a:off x="1680" y="1824"/>
              <a:ext cx="384" cy="288"/>
            </a:xfrm>
            <a:prstGeom prst="leftArrow">
              <a:avLst>
                <a:gd name="adj1" fmla="val 31250"/>
                <a:gd name="adj2" fmla="val 71531"/>
              </a:avLst>
            </a:prstGeom>
            <a:gradFill rotWithShape="1">
              <a:gsLst>
                <a:gs pos="0">
                  <a:srgbClr val="666699"/>
                </a:gs>
                <a:gs pos="100000">
                  <a:srgbClr val="BEBED4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l" rtl="0"/>
              <a:endParaRPr lang="ar-SA"/>
            </a:p>
          </p:txBody>
        </p:sp>
        <p:sp>
          <p:nvSpPr>
            <p:cNvPr id="18503" name="AutoShape 18"/>
            <p:cNvSpPr>
              <a:spLocks noChangeArrowheads="1"/>
            </p:cNvSpPr>
            <p:nvPr/>
          </p:nvSpPr>
          <p:spPr bwMode="gray">
            <a:xfrm rot="-5400000">
              <a:off x="2640" y="2784"/>
              <a:ext cx="384" cy="288"/>
            </a:xfrm>
            <a:prstGeom prst="leftArrow">
              <a:avLst>
                <a:gd name="adj1" fmla="val 31250"/>
                <a:gd name="adj2" fmla="val 71531"/>
              </a:avLst>
            </a:prstGeom>
            <a:gradFill rotWithShape="1">
              <a:gsLst>
                <a:gs pos="0">
                  <a:srgbClr val="666699"/>
                </a:gs>
                <a:gs pos="100000">
                  <a:srgbClr val="BEBED4"/>
                </a:gs>
              </a:gsLst>
              <a:lin ang="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l" rtl="0"/>
              <a:endParaRPr lang="ar-SA"/>
            </a:p>
          </p:txBody>
        </p:sp>
      </p:grpSp>
      <p:sp>
        <p:nvSpPr>
          <p:cNvPr id="18437" name="Text Box 19"/>
          <p:cNvSpPr txBox="1">
            <a:spLocks noChangeArrowheads="1"/>
          </p:cNvSpPr>
          <p:nvPr/>
        </p:nvSpPr>
        <p:spPr bwMode="gray">
          <a:xfrm>
            <a:off x="3810000" y="2667000"/>
            <a:ext cx="1614488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n-US" sz="2400" b="1">
                <a:latin typeface="Times New Roman" pitchFamily="18" charset="0"/>
                <a:cs typeface="Times New Roman" pitchFamily="18" charset="0"/>
              </a:rPr>
              <a:t>Prevention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6637338" y="2286000"/>
            <a:ext cx="2506662" cy="1439863"/>
            <a:chOff x="2789" y="1625"/>
            <a:chExt cx="907" cy="907"/>
          </a:xfrm>
        </p:grpSpPr>
        <p:sp>
          <p:nvSpPr>
            <p:cNvPr id="18490" name="Oval 21"/>
            <p:cNvSpPr>
              <a:spLocks noChangeArrowheads="1"/>
            </p:cNvSpPr>
            <p:nvPr/>
          </p:nvSpPr>
          <p:spPr bwMode="gray">
            <a:xfrm>
              <a:off x="2789" y="1625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50000">
                  <a:srgbClr val="83A6A7"/>
                </a:gs>
                <a:gs pos="100000">
                  <a:srgbClr val="FFFFFF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 rtl="0"/>
              <a:endParaRPr lang="ar-SA"/>
            </a:p>
          </p:txBody>
        </p:sp>
        <p:sp>
          <p:nvSpPr>
            <p:cNvPr id="18491" name="Oval 22"/>
            <p:cNvSpPr>
              <a:spLocks noChangeArrowheads="1"/>
            </p:cNvSpPr>
            <p:nvPr/>
          </p:nvSpPr>
          <p:spPr bwMode="gray">
            <a:xfrm>
              <a:off x="2789" y="1625"/>
              <a:ext cx="907" cy="907"/>
            </a:xfrm>
            <a:prstGeom prst="ellipse">
              <a:avLst/>
            </a:prstGeom>
            <a:gradFill rotWithShape="1">
              <a:gsLst>
                <a:gs pos="0">
                  <a:srgbClr val="83A6A7">
                    <a:alpha val="32001"/>
                  </a:srgbClr>
                </a:gs>
                <a:gs pos="100000">
                  <a:srgbClr val="000000">
                    <a:alpha val="89998"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 rtl="0"/>
              <a:endParaRPr lang="ar-SA"/>
            </a:p>
          </p:txBody>
        </p:sp>
        <p:sp>
          <p:nvSpPr>
            <p:cNvPr id="18492" name="Oval 23"/>
            <p:cNvSpPr>
              <a:spLocks noChangeArrowheads="1"/>
            </p:cNvSpPr>
            <p:nvPr/>
          </p:nvSpPr>
          <p:spPr bwMode="gray">
            <a:xfrm>
              <a:off x="2849" y="1684"/>
              <a:ext cx="787" cy="788"/>
            </a:xfrm>
            <a:prstGeom prst="ellipse">
              <a:avLst/>
            </a:prstGeom>
            <a:gradFill rotWithShape="1">
              <a:gsLst>
                <a:gs pos="0">
                  <a:srgbClr val="475A5A"/>
                </a:gs>
                <a:gs pos="50000">
                  <a:srgbClr val="83A6A7"/>
                </a:gs>
                <a:gs pos="100000">
                  <a:srgbClr val="475A5A"/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l" rtl="0"/>
              <a:endParaRPr lang="ar-SA"/>
            </a:p>
          </p:txBody>
        </p:sp>
        <p:sp>
          <p:nvSpPr>
            <p:cNvPr id="18493" name="Oval 24"/>
            <p:cNvSpPr>
              <a:spLocks noChangeArrowheads="1"/>
            </p:cNvSpPr>
            <p:nvPr/>
          </p:nvSpPr>
          <p:spPr bwMode="gray">
            <a:xfrm>
              <a:off x="2849" y="1686"/>
              <a:ext cx="787" cy="788"/>
            </a:xfrm>
            <a:prstGeom prst="ellipse">
              <a:avLst/>
            </a:prstGeom>
            <a:gradFill rotWithShape="1">
              <a:gsLst>
                <a:gs pos="0">
                  <a:srgbClr val="53696A"/>
                </a:gs>
                <a:gs pos="100000">
                  <a:srgbClr val="83A6A7">
                    <a:alpha val="0"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l" rtl="0"/>
              <a:endParaRPr lang="ar-SA"/>
            </a:p>
          </p:txBody>
        </p:sp>
        <p:sp>
          <p:nvSpPr>
            <p:cNvPr id="18494" name="Oval 25"/>
            <p:cNvSpPr>
              <a:spLocks noChangeArrowheads="1"/>
            </p:cNvSpPr>
            <p:nvPr/>
          </p:nvSpPr>
          <p:spPr bwMode="gray">
            <a:xfrm>
              <a:off x="2888" y="1724"/>
              <a:ext cx="709" cy="709"/>
            </a:xfrm>
            <a:prstGeom prst="ellipse">
              <a:avLst/>
            </a:prstGeom>
            <a:solidFill>
              <a:srgbClr val="000000"/>
            </a:soli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l" rtl="0"/>
              <a:endParaRPr lang="ar-SA"/>
            </a:p>
          </p:txBody>
        </p:sp>
        <p:grpSp>
          <p:nvGrpSpPr>
            <p:cNvPr id="18495" name="Group 26"/>
            <p:cNvGrpSpPr>
              <a:grpSpLocks/>
            </p:cNvGrpSpPr>
            <p:nvPr/>
          </p:nvGrpSpPr>
          <p:grpSpPr bwMode="auto">
            <a:xfrm>
              <a:off x="2899" y="1735"/>
              <a:ext cx="687" cy="688"/>
              <a:chOff x="4166" y="1706"/>
              <a:chExt cx="1252" cy="1252"/>
            </a:xfrm>
          </p:grpSpPr>
          <p:sp>
            <p:nvSpPr>
              <p:cNvPr id="18496" name="Oval 27"/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algn="l" rtl="0"/>
                <a:endParaRPr lang="ar-SA"/>
              </a:p>
            </p:txBody>
          </p:sp>
          <p:sp>
            <p:nvSpPr>
              <p:cNvPr id="18497" name="Oval 28"/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algn="l" rtl="0"/>
                <a:endParaRPr lang="ar-SA"/>
              </a:p>
            </p:txBody>
          </p:sp>
          <p:sp>
            <p:nvSpPr>
              <p:cNvPr id="18498" name="Oval 29"/>
              <p:cNvSpPr>
                <a:spLocks noChangeArrowheads="1"/>
              </p:cNvSpPr>
              <p:nvPr/>
            </p:nvSpPr>
            <p:spPr bwMode="gray">
              <a:xfrm>
                <a:off x="4195" y="1725"/>
                <a:ext cx="1162" cy="1141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algn="l" rtl="0"/>
                <a:endParaRPr lang="ar-SA"/>
              </a:p>
            </p:txBody>
          </p:sp>
          <p:sp>
            <p:nvSpPr>
              <p:cNvPr id="18499" name="Oval 30"/>
              <p:cNvSpPr>
                <a:spLocks noChangeArrowheads="1"/>
              </p:cNvSpPr>
              <p:nvPr/>
            </p:nvSpPr>
            <p:spPr bwMode="gray">
              <a:xfrm>
                <a:off x="4263" y="1757"/>
                <a:ext cx="1033" cy="92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algn="l" rtl="0"/>
                <a:endParaRPr lang="ar-SA"/>
              </a:p>
            </p:txBody>
          </p:sp>
        </p:grpSp>
      </p:grpSp>
      <p:sp>
        <p:nvSpPr>
          <p:cNvPr id="18439" name="Text Box 31"/>
          <p:cNvSpPr txBox="1">
            <a:spLocks noChangeArrowheads="1"/>
          </p:cNvSpPr>
          <p:nvPr/>
        </p:nvSpPr>
        <p:spPr bwMode="gray">
          <a:xfrm>
            <a:off x="7010400" y="2590800"/>
            <a:ext cx="1828800" cy="10779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 eaLnBrk="0" hangingPunct="0"/>
            <a:r>
              <a:rPr lang="en-US" sz="16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using soft insoles in your shoes as shock absorbers </a:t>
            </a:r>
          </a:p>
          <a:p>
            <a:pPr algn="ctr" rtl="0" eaLnBrk="0" hangingPunct="0"/>
            <a:endParaRPr lang="en-US" sz="1600" b="1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Group 32"/>
          <p:cNvGrpSpPr>
            <a:grpSpLocks/>
          </p:cNvGrpSpPr>
          <p:nvPr/>
        </p:nvGrpSpPr>
        <p:grpSpPr bwMode="auto">
          <a:xfrm>
            <a:off x="3352800" y="4876800"/>
            <a:ext cx="2743200" cy="1524000"/>
            <a:chOff x="864" y="1680"/>
            <a:chExt cx="910" cy="960"/>
          </a:xfrm>
        </p:grpSpPr>
        <p:sp>
          <p:nvSpPr>
            <p:cNvPr id="18480" name="Oval 33"/>
            <p:cNvSpPr>
              <a:spLocks noChangeArrowheads="1"/>
            </p:cNvSpPr>
            <p:nvPr/>
          </p:nvSpPr>
          <p:spPr bwMode="gray">
            <a:xfrm>
              <a:off x="864" y="1680"/>
              <a:ext cx="910" cy="96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50000">
                  <a:srgbClr val="FF6699"/>
                </a:gs>
                <a:gs pos="100000">
                  <a:srgbClr val="FFFFFF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 rtl="0"/>
              <a:endParaRPr lang="ar-SA"/>
            </a:p>
          </p:txBody>
        </p:sp>
        <p:sp>
          <p:nvSpPr>
            <p:cNvPr id="18481" name="Oval 34"/>
            <p:cNvSpPr>
              <a:spLocks noChangeArrowheads="1"/>
            </p:cNvSpPr>
            <p:nvPr/>
          </p:nvSpPr>
          <p:spPr bwMode="gray">
            <a:xfrm>
              <a:off x="864" y="1680"/>
              <a:ext cx="910" cy="960"/>
            </a:xfrm>
            <a:prstGeom prst="ellipse">
              <a:avLst/>
            </a:prstGeom>
            <a:gradFill rotWithShape="1">
              <a:gsLst>
                <a:gs pos="0">
                  <a:srgbClr val="FF6699">
                    <a:alpha val="32001"/>
                  </a:srgbClr>
                </a:gs>
                <a:gs pos="100000">
                  <a:srgbClr val="000000">
                    <a:alpha val="89998"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 rtl="0"/>
              <a:endParaRPr lang="ar-SA"/>
            </a:p>
          </p:txBody>
        </p:sp>
        <p:sp>
          <p:nvSpPr>
            <p:cNvPr id="18482" name="Oval 35"/>
            <p:cNvSpPr>
              <a:spLocks noChangeArrowheads="1"/>
            </p:cNvSpPr>
            <p:nvPr/>
          </p:nvSpPr>
          <p:spPr bwMode="gray">
            <a:xfrm>
              <a:off x="923" y="1742"/>
              <a:ext cx="792" cy="836"/>
            </a:xfrm>
            <a:prstGeom prst="ellipse">
              <a:avLst/>
            </a:prstGeom>
            <a:gradFill rotWithShape="1">
              <a:gsLst>
                <a:gs pos="0">
                  <a:srgbClr val="8A3753"/>
                </a:gs>
                <a:gs pos="50000">
                  <a:srgbClr val="FF6699"/>
                </a:gs>
                <a:gs pos="100000">
                  <a:srgbClr val="8A3753"/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l" rtl="0"/>
              <a:endParaRPr lang="ar-SA"/>
            </a:p>
          </p:txBody>
        </p:sp>
        <p:sp>
          <p:nvSpPr>
            <p:cNvPr id="18483" name="Oval 36"/>
            <p:cNvSpPr>
              <a:spLocks noChangeArrowheads="1"/>
            </p:cNvSpPr>
            <p:nvPr/>
          </p:nvSpPr>
          <p:spPr bwMode="gray">
            <a:xfrm>
              <a:off x="912" y="1728"/>
              <a:ext cx="791" cy="836"/>
            </a:xfrm>
            <a:prstGeom prst="ellipse">
              <a:avLst/>
            </a:prstGeom>
            <a:gradFill rotWithShape="1">
              <a:gsLst>
                <a:gs pos="0">
                  <a:srgbClr val="A24161"/>
                </a:gs>
                <a:gs pos="100000">
                  <a:srgbClr val="FF6699">
                    <a:alpha val="0"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l" rtl="0"/>
              <a:endParaRPr lang="ar-SA"/>
            </a:p>
          </p:txBody>
        </p:sp>
        <p:sp>
          <p:nvSpPr>
            <p:cNvPr id="18484" name="Oval 37"/>
            <p:cNvSpPr>
              <a:spLocks noChangeArrowheads="1"/>
            </p:cNvSpPr>
            <p:nvPr/>
          </p:nvSpPr>
          <p:spPr bwMode="gray">
            <a:xfrm>
              <a:off x="966" y="1785"/>
              <a:ext cx="712" cy="750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l" rtl="0"/>
              <a:endParaRPr lang="ar-SA"/>
            </a:p>
          </p:txBody>
        </p:sp>
        <p:sp>
          <p:nvSpPr>
            <p:cNvPr id="18485" name="Oval 38"/>
            <p:cNvSpPr>
              <a:spLocks noChangeArrowheads="1"/>
            </p:cNvSpPr>
            <p:nvPr/>
          </p:nvSpPr>
          <p:spPr bwMode="gray">
            <a:xfrm>
              <a:off x="960" y="1776"/>
              <a:ext cx="689" cy="727"/>
            </a:xfrm>
            <a:prstGeom prst="ellipse">
              <a:avLst/>
            </a:prstGeom>
            <a:gradFill rotWithShape="1">
              <a:gsLst>
                <a:gs pos="0">
                  <a:srgbClr val="595959"/>
                </a:gs>
                <a:gs pos="100000">
                  <a:srgbClr val="C0C0C0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pPr algn="l" rtl="0"/>
              <a:endParaRPr lang="ar-SA"/>
            </a:p>
          </p:txBody>
        </p:sp>
        <p:sp>
          <p:nvSpPr>
            <p:cNvPr id="18486" name="Oval 39"/>
            <p:cNvSpPr>
              <a:spLocks noChangeArrowheads="1"/>
            </p:cNvSpPr>
            <p:nvPr/>
          </p:nvSpPr>
          <p:spPr bwMode="gray">
            <a:xfrm>
              <a:off x="986" y="1801"/>
              <a:ext cx="673" cy="709"/>
            </a:xfrm>
            <a:prstGeom prst="ellipse">
              <a:avLst/>
            </a:prstGeom>
            <a:gradFill rotWithShape="1">
              <a:gsLst>
                <a:gs pos="0">
                  <a:srgbClr val="C0C0C0">
                    <a:alpha val="0"/>
                  </a:srgbClr>
                </a:gs>
                <a:gs pos="100000">
                  <a:srgbClr val="E9E9E9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pPr algn="l" rtl="0"/>
              <a:endParaRPr lang="ar-SA"/>
            </a:p>
          </p:txBody>
        </p:sp>
        <p:sp>
          <p:nvSpPr>
            <p:cNvPr id="18487" name="Oval 40"/>
            <p:cNvSpPr>
              <a:spLocks noChangeArrowheads="1"/>
            </p:cNvSpPr>
            <p:nvPr/>
          </p:nvSpPr>
          <p:spPr bwMode="gray">
            <a:xfrm>
              <a:off x="994" y="1808"/>
              <a:ext cx="640" cy="663"/>
            </a:xfrm>
            <a:prstGeom prst="ellipse">
              <a:avLst/>
            </a:prstGeom>
            <a:gradFill rotWithShape="1">
              <a:gsLst>
                <a:gs pos="0">
                  <a:srgbClr val="989898"/>
                </a:gs>
                <a:gs pos="100000">
                  <a:srgbClr val="C0C0C0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pPr algn="l" rtl="0"/>
              <a:endParaRPr lang="ar-SA"/>
            </a:p>
          </p:txBody>
        </p:sp>
        <p:sp>
          <p:nvSpPr>
            <p:cNvPr id="18488" name="Oval 41"/>
            <p:cNvSpPr>
              <a:spLocks noChangeArrowheads="1"/>
            </p:cNvSpPr>
            <p:nvPr/>
          </p:nvSpPr>
          <p:spPr bwMode="gray">
            <a:xfrm>
              <a:off x="1031" y="1827"/>
              <a:ext cx="569" cy="538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0C0C0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pPr algn="l" rtl="0"/>
              <a:endParaRPr lang="ar-SA"/>
            </a:p>
          </p:txBody>
        </p:sp>
        <p:sp>
          <p:nvSpPr>
            <p:cNvPr id="18489" name="Text Box 42"/>
            <p:cNvSpPr txBox="1">
              <a:spLocks noChangeArrowheads="1"/>
            </p:cNvSpPr>
            <p:nvPr/>
          </p:nvSpPr>
          <p:spPr bwMode="gray">
            <a:xfrm>
              <a:off x="965" y="1920"/>
              <a:ext cx="683" cy="67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 eaLnBrk="0" hangingPunct="0"/>
              <a:r>
                <a:rPr lang="en-US" sz="16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making sure your shoes are not too tight </a:t>
              </a:r>
            </a:p>
            <a:p>
              <a:pPr algn="ctr" rtl="0" eaLnBrk="0" hangingPunct="0"/>
              <a:endParaRPr lang="en-US" sz="16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" name="Group 43"/>
          <p:cNvGrpSpPr>
            <a:grpSpLocks/>
          </p:cNvGrpSpPr>
          <p:nvPr/>
        </p:nvGrpSpPr>
        <p:grpSpPr bwMode="auto">
          <a:xfrm>
            <a:off x="304800" y="2286000"/>
            <a:ext cx="2436813" cy="1524000"/>
            <a:chOff x="884" y="2523"/>
            <a:chExt cx="862" cy="862"/>
          </a:xfrm>
        </p:grpSpPr>
        <p:sp>
          <p:nvSpPr>
            <p:cNvPr id="18471" name="Oval 44"/>
            <p:cNvSpPr>
              <a:spLocks noChangeArrowheads="1"/>
            </p:cNvSpPr>
            <p:nvPr/>
          </p:nvSpPr>
          <p:spPr bwMode="gray">
            <a:xfrm>
              <a:off x="884" y="2523"/>
              <a:ext cx="862" cy="862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50000">
                  <a:srgbClr val="00CC66"/>
                </a:gs>
                <a:gs pos="100000">
                  <a:srgbClr val="FFFFFF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 rtl="0"/>
              <a:endParaRPr lang="ar-SA"/>
            </a:p>
          </p:txBody>
        </p:sp>
        <p:sp>
          <p:nvSpPr>
            <p:cNvPr id="18472" name="Oval 45"/>
            <p:cNvSpPr>
              <a:spLocks noChangeArrowheads="1"/>
            </p:cNvSpPr>
            <p:nvPr/>
          </p:nvSpPr>
          <p:spPr bwMode="gray">
            <a:xfrm>
              <a:off x="884" y="2523"/>
              <a:ext cx="862" cy="862"/>
            </a:xfrm>
            <a:prstGeom prst="ellipse">
              <a:avLst/>
            </a:prstGeom>
            <a:gradFill rotWithShape="1">
              <a:gsLst>
                <a:gs pos="0">
                  <a:srgbClr val="00CC66">
                    <a:alpha val="32001"/>
                  </a:srgbClr>
                </a:gs>
                <a:gs pos="100000">
                  <a:srgbClr val="000000">
                    <a:alpha val="89998"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 rtl="0"/>
              <a:endParaRPr lang="ar-SA"/>
            </a:p>
          </p:txBody>
        </p:sp>
        <p:sp>
          <p:nvSpPr>
            <p:cNvPr id="18473" name="Oval 46"/>
            <p:cNvSpPr>
              <a:spLocks noChangeArrowheads="1"/>
            </p:cNvSpPr>
            <p:nvPr/>
          </p:nvSpPr>
          <p:spPr bwMode="gray">
            <a:xfrm>
              <a:off x="940" y="2579"/>
              <a:ext cx="750" cy="750"/>
            </a:xfrm>
            <a:prstGeom prst="ellipse">
              <a:avLst/>
            </a:prstGeom>
            <a:gradFill rotWithShape="1">
              <a:gsLst>
                <a:gs pos="0">
                  <a:srgbClr val="006E37"/>
                </a:gs>
                <a:gs pos="50000">
                  <a:srgbClr val="00CC66"/>
                </a:gs>
                <a:gs pos="100000">
                  <a:srgbClr val="006E37"/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l" rtl="0"/>
              <a:endParaRPr lang="ar-SA"/>
            </a:p>
          </p:txBody>
        </p:sp>
        <p:sp>
          <p:nvSpPr>
            <p:cNvPr id="18474" name="Oval 47"/>
            <p:cNvSpPr>
              <a:spLocks noChangeArrowheads="1"/>
            </p:cNvSpPr>
            <p:nvPr/>
          </p:nvSpPr>
          <p:spPr bwMode="gray">
            <a:xfrm>
              <a:off x="941" y="2579"/>
              <a:ext cx="749" cy="750"/>
            </a:xfrm>
            <a:prstGeom prst="ellipse">
              <a:avLst/>
            </a:prstGeom>
            <a:gradFill rotWithShape="1">
              <a:gsLst>
                <a:gs pos="0">
                  <a:srgbClr val="008241"/>
                </a:gs>
                <a:gs pos="100000">
                  <a:srgbClr val="00CC66">
                    <a:alpha val="0"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l" rtl="0"/>
              <a:endParaRPr lang="ar-SA"/>
            </a:p>
          </p:txBody>
        </p:sp>
        <p:sp>
          <p:nvSpPr>
            <p:cNvPr id="18475" name="Oval 48"/>
            <p:cNvSpPr>
              <a:spLocks noChangeArrowheads="1"/>
            </p:cNvSpPr>
            <p:nvPr/>
          </p:nvSpPr>
          <p:spPr bwMode="gray">
            <a:xfrm>
              <a:off x="981" y="2617"/>
              <a:ext cx="674" cy="674"/>
            </a:xfrm>
            <a:prstGeom prst="ellipse">
              <a:avLst/>
            </a:prstGeom>
            <a:solidFill>
              <a:srgbClr val="333333"/>
            </a:soli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l" rtl="0"/>
              <a:endParaRPr lang="ar-SA"/>
            </a:p>
          </p:txBody>
        </p:sp>
        <p:sp>
          <p:nvSpPr>
            <p:cNvPr id="18476" name="Oval 49"/>
            <p:cNvSpPr>
              <a:spLocks noChangeArrowheads="1"/>
            </p:cNvSpPr>
            <p:nvPr/>
          </p:nvSpPr>
          <p:spPr bwMode="gray">
            <a:xfrm>
              <a:off x="992" y="2628"/>
              <a:ext cx="653" cy="653"/>
            </a:xfrm>
            <a:prstGeom prst="ellipse">
              <a:avLst/>
            </a:prstGeom>
            <a:gradFill rotWithShape="1">
              <a:gsLst>
                <a:gs pos="0">
                  <a:srgbClr val="595959"/>
                </a:gs>
                <a:gs pos="100000">
                  <a:srgbClr val="C0C0C0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pPr algn="l" rtl="0"/>
              <a:endParaRPr lang="ar-SA"/>
            </a:p>
          </p:txBody>
        </p:sp>
        <p:sp>
          <p:nvSpPr>
            <p:cNvPr id="18477" name="Oval 50"/>
            <p:cNvSpPr>
              <a:spLocks noChangeArrowheads="1"/>
            </p:cNvSpPr>
            <p:nvPr/>
          </p:nvSpPr>
          <p:spPr bwMode="gray">
            <a:xfrm>
              <a:off x="1000" y="2632"/>
              <a:ext cx="637" cy="636"/>
            </a:xfrm>
            <a:prstGeom prst="ellipse">
              <a:avLst/>
            </a:prstGeom>
            <a:gradFill rotWithShape="1">
              <a:gsLst>
                <a:gs pos="0">
                  <a:srgbClr val="C0C0C0">
                    <a:alpha val="0"/>
                  </a:srgbClr>
                </a:gs>
                <a:gs pos="100000">
                  <a:srgbClr val="E9E9E9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pPr algn="l" rtl="0"/>
              <a:endParaRPr lang="ar-SA"/>
            </a:p>
          </p:txBody>
        </p:sp>
        <p:sp>
          <p:nvSpPr>
            <p:cNvPr id="18478" name="Oval 51"/>
            <p:cNvSpPr>
              <a:spLocks noChangeArrowheads="1"/>
            </p:cNvSpPr>
            <p:nvPr/>
          </p:nvSpPr>
          <p:spPr bwMode="gray">
            <a:xfrm>
              <a:off x="1007" y="2638"/>
              <a:ext cx="606" cy="595"/>
            </a:xfrm>
            <a:prstGeom prst="ellipse">
              <a:avLst/>
            </a:prstGeom>
            <a:gradFill rotWithShape="1">
              <a:gsLst>
                <a:gs pos="0">
                  <a:srgbClr val="989898"/>
                </a:gs>
                <a:gs pos="100000">
                  <a:srgbClr val="C0C0C0">
                    <a:alpha val="48000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pPr algn="l" rtl="0"/>
              <a:endParaRPr lang="ar-SA"/>
            </a:p>
          </p:txBody>
        </p:sp>
        <p:sp>
          <p:nvSpPr>
            <p:cNvPr id="18479" name="Oval 52"/>
            <p:cNvSpPr>
              <a:spLocks noChangeArrowheads="1"/>
            </p:cNvSpPr>
            <p:nvPr/>
          </p:nvSpPr>
          <p:spPr bwMode="gray">
            <a:xfrm>
              <a:off x="1042" y="2655"/>
              <a:ext cx="539" cy="483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C0C0C0">
                    <a:alpha val="37999"/>
                  </a:srgbClr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pPr algn="l" rtl="0"/>
              <a:endParaRPr lang="ar-SA"/>
            </a:p>
          </p:txBody>
        </p:sp>
      </p:grpSp>
      <p:sp>
        <p:nvSpPr>
          <p:cNvPr id="18442" name="Text Box 53"/>
          <p:cNvSpPr txBox="1">
            <a:spLocks noChangeArrowheads="1"/>
          </p:cNvSpPr>
          <p:nvPr/>
        </p:nvSpPr>
        <p:spPr bwMode="gray">
          <a:xfrm>
            <a:off x="685800" y="2579688"/>
            <a:ext cx="1676400" cy="10779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 eaLnBrk="0" hangingPunct="0"/>
            <a:r>
              <a:rPr lang="en-US" sz="16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making sure that the toe of your shoe is wide enough</a:t>
            </a:r>
          </a:p>
        </p:txBody>
      </p:sp>
      <p:grpSp>
        <p:nvGrpSpPr>
          <p:cNvPr id="9" name="Group 54"/>
          <p:cNvGrpSpPr>
            <a:grpSpLocks/>
          </p:cNvGrpSpPr>
          <p:nvPr/>
        </p:nvGrpSpPr>
        <p:grpSpPr bwMode="auto">
          <a:xfrm>
            <a:off x="457200" y="3962400"/>
            <a:ext cx="2819400" cy="1439863"/>
            <a:chOff x="1685" y="3125"/>
            <a:chExt cx="907" cy="907"/>
          </a:xfrm>
        </p:grpSpPr>
        <p:grpSp>
          <p:nvGrpSpPr>
            <p:cNvPr id="18459" name="Group 55"/>
            <p:cNvGrpSpPr>
              <a:grpSpLocks/>
            </p:cNvGrpSpPr>
            <p:nvPr/>
          </p:nvGrpSpPr>
          <p:grpSpPr bwMode="auto">
            <a:xfrm>
              <a:off x="1685" y="3125"/>
              <a:ext cx="907" cy="907"/>
              <a:chOff x="2832" y="1728"/>
              <a:chExt cx="907" cy="907"/>
            </a:xfrm>
          </p:grpSpPr>
          <p:sp>
            <p:nvSpPr>
              <p:cNvPr id="18461" name="Oval 56"/>
              <p:cNvSpPr>
                <a:spLocks noChangeArrowheads="1"/>
              </p:cNvSpPr>
              <p:nvPr/>
            </p:nvSpPr>
            <p:spPr bwMode="gray">
              <a:xfrm>
                <a:off x="2832" y="1728"/>
                <a:ext cx="907" cy="907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rgbClr val="3965E1"/>
                  </a:gs>
                  <a:gs pos="100000">
                    <a:srgbClr val="FFFFFF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l" rtl="0"/>
                <a:endParaRPr lang="ar-SA"/>
              </a:p>
            </p:txBody>
          </p:sp>
          <p:sp>
            <p:nvSpPr>
              <p:cNvPr id="18462" name="Oval 57"/>
              <p:cNvSpPr>
                <a:spLocks noChangeArrowheads="1"/>
              </p:cNvSpPr>
              <p:nvPr/>
            </p:nvSpPr>
            <p:spPr bwMode="gray">
              <a:xfrm>
                <a:off x="2832" y="1728"/>
                <a:ext cx="907" cy="907"/>
              </a:xfrm>
              <a:prstGeom prst="ellipse">
                <a:avLst/>
              </a:prstGeom>
              <a:gradFill rotWithShape="1">
                <a:gsLst>
                  <a:gs pos="0">
                    <a:srgbClr val="3965E1">
                      <a:alpha val="32001"/>
                    </a:srgbClr>
                  </a:gs>
                  <a:gs pos="100000">
                    <a:srgbClr val="000000">
                      <a:alpha val="89998"/>
                    </a:srgb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l" rtl="0"/>
                <a:endParaRPr lang="ar-SA"/>
              </a:p>
            </p:txBody>
          </p:sp>
          <p:sp>
            <p:nvSpPr>
              <p:cNvPr id="18463" name="Oval 58"/>
              <p:cNvSpPr>
                <a:spLocks noChangeArrowheads="1"/>
              </p:cNvSpPr>
              <p:nvPr/>
            </p:nvSpPr>
            <p:spPr bwMode="gray">
              <a:xfrm>
                <a:off x="2889" y="1788"/>
                <a:ext cx="787" cy="788"/>
              </a:xfrm>
              <a:prstGeom prst="ellipse">
                <a:avLst/>
              </a:prstGeom>
              <a:gradFill rotWithShape="1">
                <a:gsLst>
                  <a:gs pos="0">
                    <a:srgbClr val="1F377A"/>
                  </a:gs>
                  <a:gs pos="50000">
                    <a:srgbClr val="3965E1"/>
                  </a:gs>
                  <a:gs pos="100000">
                    <a:srgbClr val="1F377A"/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l" rtl="0"/>
                <a:endParaRPr lang="ar-SA"/>
              </a:p>
            </p:txBody>
          </p:sp>
          <p:sp>
            <p:nvSpPr>
              <p:cNvPr id="18464" name="Oval 59"/>
              <p:cNvSpPr>
                <a:spLocks noChangeArrowheads="1"/>
              </p:cNvSpPr>
              <p:nvPr/>
            </p:nvSpPr>
            <p:spPr bwMode="gray">
              <a:xfrm>
                <a:off x="2889" y="1794"/>
                <a:ext cx="787" cy="788"/>
              </a:xfrm>
              <a:prstGeom prst="ellipse">
                <a:avLst/>
              </a:prstGeom>
              <a:gradFill rotWithShape="1">
                <a:gsLst>
                  <a:gs pos="0">
                    <a:srgbClr val="264396"/>
                  </a:gs>
                  <a:gs pos="100000">
                    <a:srgbClr val="3965E1">
                      <a:alpha val="0"/>
                    </a:srgb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l" rtl="0"/>
                <a:endParaRPr lang="ar-SA"/>
              </a:p>
            </p:txBody>
          </p:sp>
          <p:sp>
            <p:nvSpPr>
              <p:cNvPr id="18465" name="Oval 60"/>
              <p:cNvSpPr>
                <a:spLocks noChangeArrowheads="1"/>
              </p:cNvSpPr>
              <p:nvPr/>
            </p:nvSpPr>
            <p:spPr bwMode="gray">
              <a:xfrm>
                <a:off x="2928" y="1833"/>
                <a:ext cx="709" cy="709"/>
              </a:xfrm>
              <a:prstGeom prst="ellipse">
                <a:avLst/>
              </a:prstGeom>
              <a:gradFill rotWithShape="1">
                <a:gsLst>
                  <a:gs pos="0">
                    <a:srgbClr val="3965E1"/>
                  </a:gs>
                  <a:gs pos="100000">
                    <a:srgbClr val="03060D"/>
                  </a:gs>
                </a:gsLst>
                <a:lin ang="54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l" rtl="0"/>
                <a:endParaRPr lang="ar-SA"/>
              </a:p>
            </p:txBody>
          </p:sp>
          <p:grpSp>
            <p:nvGrpSpPr>
              <p:cNvPr id="18466" name="Group 61"/>
              <p:cNvGrpSpPr>
                <a:grpSpLocks/>
              </p:cNvGrpSpPr>
              <p:nvPr/>
            </p:nvGrpSpPr>
            <p:grpSpPr bwMode="auto">
              <a:xfrm>
                <a:off x="2946" y="1842"/>
                <a:ext cx="687" cy="688"/>
                <a:chOff x="4166" y="1706"/>
                <a:chExt cx="1252" cy="1252"/>
              </a:xfrm>
            </p:grpSpPr>
            <p:sp>
              <p:nvSpPr>
                <p:cNvPr id="18467" name="Oval 62"/>
                <p:cNvSpPr>
                  <a:spLocks noChangeArrowheads="1"/>
                </p:cNvSpPr>
                <p:nvPr/>
              </p:nvSpPr>
              <p:spPr bwMode="gray">
                <a:xfrm>
                  <a:off x="4166" y="1706"/>
                  <a:ext cx="1252" cy="125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36869"/>
                    </a:gs>
                    <a:gs pos="100000">
                      <a:srgbClr val="D6E1E2"/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pPr algn="l" rtl="0"/>
                  <a:endParaRPr lang="ar-SA"/>
                </a:p>
              </p:txBody>
            </p:sp>
            <p:sp>
              <p:nvSpPr>
                <p:cNvPr id="18468" name="Oval 63"/>
                <p:cNvSpPr>
                  <a:spLocks noChangeArrowheads="1"/>
                </p:cNvSpPr>
                <p:nvPr/>
              </p:nvSpPr>
              <p:spPr bwMode="gray">
                <a:xfrm>
                  <a:off x="4182" y="1713"/>
                  <a:ext cx="1222" cy="122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alpha val="0"/>
                      </a:srgbClr>
                    </a:gs>
                    <a:gs pos="100000">
                      <a:srgbClr val="F1F5F5"/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pPr algn="l" rtl="0"/>
                  <a:endParaRPr lang="ar-SA"/>
                </a:p>
              </p:txBody>
            </p:sp>
            <p:sp>
              <p:nvSpPr>
                <p:cNvPr id="18469" name="Oval 64"/>
                <p:cNvSpPr>
                  <a:spLocks noChangeArrowheads="1"/>
                </p:cNvSpPr>
                <p:nvPr/>
              </p:nvSpPr>
              <p:spPr bwMode="gray">
                <a:xfrm>
                  <a:off x="4195" y="1725"/>
                  <a:ext cx="1162" cy="114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AAB2B3"/>
                    </a:gs>
                    <a:gs pos="100000">
                      <a:srgbClr val="D6E1E2">
                        <a:alpha val="48000"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pPr algn="l" rtl="0"/>
                  <a:endParaRPr lang="ar-SA"/>
                </a:p>
              </p:txBody>
            </p:sp>
            <p:sp>
              <p:nvSpPr>
                <p:cNvPr id="18470" name="Oval 65"/>
                <p:cNvSpPr>
                  <a:spLocks noChangeArrowheads="1"/>
                </p:cNvSpPr>
                <p:nvPr/>
              </p:nvSpPr>
              <p:spPr bwMode="gray">
                <a:xfrm>
                  <a:off x="4263" y="1757"/>
                  <a:ext cx="1033" cy="926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D6E1E2">
                        <a:alpha val="37999"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pPr algn="l" rtl="0"/>
                  <a:endParaRPr lang="ar-SA"/>
                </a:p>
              </p:txBody>
            </p:sp>
          </p:grpSp>
        </p:grpSp>
        <p:sp>
          <p:nvSpPr>
            <p:cNvPr id="18460" name="Text Box 66"/>
            <p:cNvSpPr txBox="1">
              <a:spLocks noChangeArrowheads="1"/>
            </p:cNvSpPr>
            <p:nvPr/>
          </p:nvSpPr>
          <p:spPr bwMode="gray">
            <a:xfrm>
              <a:off x="1808" y="3330"/>
              <a:ext cx="660" cy="67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 eaLnBrk="0" hangingPunct="0"/>
              <a:r>
                <a:rPr lang="en-US" sz="16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Not wearing high-heeled shoes too often </a:t>
              </a:r>
            </a:p>
            <a:p>
              <a:pPr algn="ctr" rtl="0" eaLnBrk="0" hangingPunct="0"/>
              <a:endParaRPr lang="en-US" sz="16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2" name="Group 54"/>
          <p:cNvGrpSpPr>
            <a:grpSpLocks/>
          </p:cNvGrpSpPr>
          <p:nvPr/>
        </p:nvGrpSpPr>
        <p:grpSpPr bwMode="auto">
          <a:xfrm>
            <a:off x="6019800" y="3962400"/>
            <a:ext cx="2895600" cy="1439863"/>
            <a:chOff x="1685" y="3125"/>
            <a:chExt cx="907" cy="907"/>
          </a:xfrm>
        </p:grpSpPr>
        <p:grpSp>
          <p:nvGrpSpPr>
            <p:cNvPr id="18447" name="Group 55"/>
            <p:cNvGrpSpPr>
              <a:grpSpLocks/>
            </p:cNvGrpSpPr>
            <p:nvPr/>
          </p:nvGrpSpPr>
          <p:grpSpPr bwMode="auto">
            <a:xfrm>
              <a:off x="1685" y="3125"/>
              <a:ext cx="907" cy="907"/>
              <a:chOff x="2832" y="1728"/>
              <a:chExt cx="907" cy="907"/>
            </a:xfrm>
          </p:grpSpPr>
          <p:sp>
            <p:nvSpPr>
              <p:cNvPr id="18449" name="Oval 56"/>
              <p:cNvSpPr>
                <a:spLocks noChangeArrowheads="1"/>
              </p:cNvSpPr>
              <p:nvPr/>
            </p:nvSpPr>
            <p:spPr bwMode="gray">
              <a:xfrm>
                <a:off x="2832" y="1728"/>
                <a:ext cx="907" cy="907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rgbClr val="3965E1"/>
                  </a:gs>
                  <a:gs pos="100000">
                    <a:srgbClr val="FFFFFF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l" rtl="0"/>
                <a:endParaRPr lang="ar-SA"/>
              </a:p>
            </p:txBody>
          </p:sp>
          <p:sp>
            <p:nvSpPr>
              <p:cNvPr id="18450" name="Oval 57"/>
              <p:cNvSpPr>
                <a:spLocks noChangeArrowheads="1"/>
              </p:cNvSpPr>
              <p:nvPr/>
            </p:nvSpPr>
            <p:spPr bwMode="gray">
              <a:xfrm>
                <a:off x="2832" y="1728"/>
                <a:ext cx="907" cy="907"/>
              </a:xfrm>
              <a:prstGeom prst="ellipse">
                <a:avLst/>
              </a:prstGeom>
              <a:gradFill rotWithShape="1">
                <a:gsLst>
                  <a:gs pos="0">
                    <a:srgbClr val="3965E1">
                      <a:alpha val="32001"/>
                    </a:srgbClr>
                  </a:gs>
                  <a:gs pos="100000">
                    <a:srgbClr val="000000">
                      <a:alpha val="89998"/>
                    </a:srgb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l" rtl="0"/>
                <a:endParaRPr lang="ar-SA"/>
              </a:p>
            </p:txBody>
          </p:sp>
          <p:sp>
            <p:nvSpPr>
              <p:cNvPr id="18451" name="Oval 58"/>
              <p:cNvSpPr>
                <a:spLocks noChangeArrowheads="1"/>
              </p:cNvSpPr>
              <p:nvPr/>
            </p:nvSpPr>
            <p:spPr bwMode="gray">
              <a:xfrm>
                <a:off x="2889" y="1788"/>
                <a:ext cx="787" cy="788"/>
              </a:xfrm>
              <a:prstGeom prst="ellipse">
                <a:avLst/>
              </a:prstGeom>
              <a:gradFill rotWithShape="1">
                <a:gsLst>
                  <a:gs pos="0">
                    <a:srgbClr val="1F377A"/>
                  </a:gs>
                  <a:gs pos="50000">
                    <a:srgbClr val="3965E1"/>
                  </a:gs>
                  <a:gs pos="100000">
                    <a:srgbClr val="1F377A"/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l" rtl="0"/>
                <a:endParaRPr lang="ar-SA"/>
              </a:p>
            </p:txBody>
          </p:sp>
          <p:sp>
            <p:nvSpPr>
              <p:cNvPr id="18452" name="Oval 59"/>
              <p:cNvSpPr>
                <a:spLocks noChangeArrowheads="1"/>
              </p:cNvSpPr>
              <p:nvPr/>
            </p:nvSpPr>
            <p:spPr bwMode="gray">
              <a:xfrm>
                <a:off x="2889" y="1794"/>
                <a:ext cx="787" cy="788"/>
              </a:xfrm>
              <a:prstGeom prst="ellipse">
                <a:avLst/>
              </a:prstGeom>
              <a:gradFill rotWithShape="1">
                <a:gsLst>
                  <a:gs pos="0">
                    <a:srgbClr val="264396"/>
                  </a:gs>
                  <a:gs pos="100000">
                    <a:srgbClr val="3965E1">
                      <a:alpha val="0"/>
                    </a:srgb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l" rtl="0"/>
                <a:endParaRPr lang="ar-SA"/>
              </a:p>
            </p:txBody>
          </p:sp>
          <p:sp>
            <p:nvSpPr>
              <p:cNvPr id="18453" name="Oval 60"/>
              <p:cNvSpPr>
                <a:spLocks noChangeArrowheads="1"/>
              </p:cNvSpPr>
              <p:nvPr/>
            </p:nvSpPr>
            <p:spPr bwMode="gray">
              <a:xfrm>
                <a:off x="2928" y="1833"/>
                <a:ext cx="709" cy="327"/>
              </a:xfrm>
              <a:prstGeom prst="ellipse">
                <a:avLst/>
              </a:prstGeom>
              <a:gradFill rotWithShape="1">
                <a:gsLst>
                  <a:gs pos="0">
                    <a:srgbClr val="3965E1"/>
                  </a:gs>
                  <a:gs pos="100000">
                    <a:srgbClr val="03060D"/>
                  </a:gs>
                </a:gsLst>
                <a:lin ang="54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l" rtl="0"/>
                <a:endParaRPr lang="ar-SA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18454" name="Group 61"/>
              <p:cNvGrpSpPr>
                <a:grpSpLocks/>
              </p:cNvGrpSpPr>
              <p:nvPr/>
            </p:nvGrpSpPr>
            <p:grpSpPr bwMode="auto">
              <a:xfrm>
                <a:off x="2946" y="1842"/>
                <a:ext cx="687" cy="688"/>
                <a:chOff x="4166" y="1706"/>
                <a:chExt cx="1252" cy="1252"/>
              </a:xfrm>
            </p:grpSpPr>
            <p:sp>
              <p:nvSpPr>
                <p:cNvPr id="18455" name="Oval 62"/>
                <p:cNvSpPr>
                  <a:spLocks noChangeArrowheads="1"/>
                </p:cNvSpPr>
                <p:nvPr/>
              </p:nvSpPr>
              <p:spPr bwMode="gray">
                <a:xfrm>
                  <a:off x="4166" y="1706"/>
                  <a:ext cx="1252" cy="125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36869"/>
                    </a:gs>
                    <a:gs pos="100000">
                      <a:srgbClr val="D6E1E2"/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pPr algn="l" rtl="0"/>
                  <a:endParaRPr lang="ar-SA"/>
                </a:p>
              </p:txBody>
            </p:sp>
            <p:sp>
              <p:nvSpPr>
                <p:cNvPr id="18456" name="Oval 63"/>
                <p:cNvSpPr>
                  <a:spLocks noChangeArrowheads="1"/>
                </p:cNvSpPr>
                <p:nvPr/>
              </p:nvSpPr>
              <p:spPr bwMode="gray">
                <a:xfrm>
                  <a:off x="4182" y="1713"/>
                  <a:ext cx="1222" cy="122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alpha val="0"/>
                      </a:srgbClr>
                    </a:gs>
                    <a:gs pos="100000">
                      <a:srgbClr val="F1F5F5"/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pPr algn="l" rtl="0"/>
                  <a:endParaRPr lang="ar-SA"/>
                </a:p>
              </p:txBody>
            </p:sp>
            <p:sp>
              <p:nvSpPr>
                <p:cNvPr id="18457" name="Oval 64"/>
                <p:cNvSpPr>
                  <a:spLocks noChangeArrowheads="1"/>
                </p:cNvSpPr>
                <p:nvPr/>
              </p:nvSpPr>
              <p:spPr bwMode="gray">
                <a:xfrm>
                  <a:off x="4195" y="1725"/>
                  <a:ext cx="1162" cy="1141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AAB2B3"/>
                    </a:gs>
                    <a:gs pos="100000">
                      <a:srgbClr val="D6E1E2">
                        <a:alpha val="48000"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pPr algn="l" rtl="0"/>
                  <a:endParaRPr lang="ar-SA"/>
                </a:p>
              </p:txBody>
            </p:sp>
            <p:sp>
              <p:nvSpPr>
                <p:cNvPr id="18458" name="Oval 65"/>
                <p:cNvSpPr>
                  <a:spLocks noChangeArrowheads="1"/>
                </p:cNvSpPr>
                <p:nvPr/>
              </p:nvSpPr>
              <p:spPr bwMode="gray">
                <a:xfrm>
                  <a:off x="4263" y="1757"/>
                  <a:ext cx="1033" cy="926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D6E1E2">
                        <a:alpha val="37999"/>
                      </a:srgbClr>
                    </a:gs>
                  </a:gsLst>
                  <a:lin ang="5400000" scaled="1"/>
                </a:gradFill>
                <a:ln w="9525" algn="ctr">
                  <a:noFill/>
                  <a:round/>
                  <a:headEnd/>
                  <a:tailEnd/>
                </a:ln>
              </p:spPr>
              <p:txBody>
                <a:bodyPr vert="eaVert" wrap="none" anchor="ctr"/>
                <a:lstStyle/>
                <a:p>
                  <a:pPr algn="l" rtl="0"/>
                  <a:endParaRPr lang="ar-SA"/>
                </a:p>
              </p:txBody>
            </p:sp>
          </p:grpSp>
        </p:grpSp>
        <p:sp>
          <p:nvSpPr>
            <p:cNvPr id="18448" name="Text Box 66"/>
            <p:cNvSpPr txBox="1">
              <a:spLocks noChangeArrowheads="1"/>
            </p:cNvSpPr>
            <p:nvPr/>
          </p:nvSpPr>
          <p:spPr bwMode="gray">
            <a:xfrm>
              <a:off x="1804" y="3221"/>
              <a:ext cx="652" cy="67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rtl="0" eaLnBrk="0" hangingPunct="0"/>
              <a:r>
                <a:rPr lang="en-US" sz="1600" b="1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rPr>
                <a:t>soaking and scrubbing your feet when you are in the bath or shower.</a:t>
              </a:r>
            </a:p>
          </p:txBody>
        </p:sp>
      </p:grpSp>
      <p:sp>
        <p:nvSpPr>
          <p:cNvPr id="18445" name="AutoShape 16"/>
          <p:cNvSpPr>
            <a:spLocks noChangeArrowheads="1"/>
          </p:cNvSpPr>
          <p:nvPr/>
        </p:nvSpPr>
        <p:spPr bwMode="gray">
          <a:xfrm rot="-7872293">
            <a:off x="5462588" y="3808413"/>
            <a:ext cx="609600" cy="457200"/>
          </a:xfrm>
          <a:prstGeom prst="leftArrow">
            <a:avLst>
              <a:gd name="adj1" fmla="val 31250"/>
              <a:gd name="adj2" fmla="val 67185"/>
            </a:avLst>
          </a:prstGeom>
          <a:gradFill rotWithShape="1">
            <a:gsLst>
              <a:gs pos="0">
                <a:srgbClr val="666699"/>
              </a:gs>
              <a:gs pos="100000">
                <a:srgbClr val="BEBED4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 rtl="0"/>
            <a:endParaRPr lang="ar-SA"/>
          </a:p>
        </p:txBody>
      </p:sp>
      <p:sp>
        <p:nvSpPr>
          <p:cNvPr id="18446" name="Rectangle 67"/>
          <p:cNvSpPr>
            <a:spLocks noChangeArrowheads="1"/>
          </p:cNvSpPr>
          <p:nvPr/>
        </p:nvSpPr>
        <p:spPr bwMode="auto">
          <a:xfrm>
            <a:off x="304800" y="1066800"/>
            <a:ext cx="6019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Low" rtl="0"/>
            <a:r>
              <a:rPr lang="en-US" sz="2800" b="1">
                <a:latin typeface="Times New Roman" pitchFamily="18" charset="0"/>
                <a:cs typeface="Times New Roman" pitchFamily="18" charset="0"/>
              </a:rPr>
              <a:t>2.3. Prevention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7" grpId="0"/>
      <p:bldP spid="18439" grpId="0"/>
      <p:bldP spid="18442" grpId="0"/>
      <p:bldP spid="18445" grpId="0" animBg="1"/>
      <p:bldP spid="1844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smtClean="0">
                <a:latin typeface="Modern No. 20" pitchFamily="18" charset="0"/>
              </a:rPr>
              <a:t>Objective</a:t>
            </a:r>
            <a:endParaRPr lang="en-US" sz="3600" smtClean="0">
              <a:latin typeface="Modern No. 20" pitchFamily="18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 rot="-1121542">
            <a:off x="1425575" y="2043113"/>
            <a:ext cx="6053138" cy="4262437"/>
            <a:chOff x="1054" y="1491"/>
            <a:chExt cx="3813" cy="2685"/>
          </a:xfrm>
        </p:grpSpPr>
        <p:sp>
          <p:nvSpPr>
            <p:cNvPr id="19460" name="Oval 5"/>
            <p:cNvSpPr>
              <a:spLocks noChangeArrowheads="1"/>
            </p:cNvSpPr>
            <p:nvPr/>
          </p:nvSpPr>
          <p:spPr bwMode="auto">
            <a:xfrm>
              <a:off x="2688" y="2477"/>
              <a:ext cx="933" cy="259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rtl="0"/>
              <a:endParaRPr lang="ar-SA"/>
            </a:p>
          </p:txBody>
        </p:sp>
        <p:sp>
          <p:nvSpPr>
            <p:cNvPr id="19461" name="Oval 6"/>
            <p:cNvSpPr>
              <a:spLocks noChangeArrowheads="1"/>
            </p:cNvSpPr>
            <p:nvPr/>
          </p:nvSpPr>
          <p:spPr bwMode="auto">
            <a:xfrm>
              <a:off x="3360" y="3758"/>
              <a:ext cx="1507" cy="418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rtl="0"/>
              <a:endParaRPr lang="ar-SA"/>
            </a:p>
          </p:txBody>
        </p:sp>
        <p:sp>
          <p:nvSpPr>
            <p:cNvPr id="19462" name="Oval 7"/>
            <p:cNvSpPr>
              <a:spLocks noChangeArrowheads="1"/>
            </p:cNvSpPr>
            <p:nvPr/>
          </p:nvSpPr>
          <p:spPr bwMode="auto">
            <a:xfrm>
              <a:off x="1200" y="2880"/>
              <a:ext cx="933" cy="259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rtl="0"/>
              <a:endParaRPr lang="ar-SA"/>
            </a:p>
          </p:txBody>
        </p:sp>
        <p:sp>
          <p:nvSpPr>
            <p:cNvPr id="19463" name="Rectangle 8"/>
            <p:cNvSpPr>
              <a:spLocks noChangeArrowheads="1"/>
            </p:cNvSpPr>
            <p:nvPr/>
          </p:nvSpPr>
          <p:spPr bwMode="gray">
            <a:xfrm rot="-7829975">
              <a:off x="3239" y="2447"/>
              <a:ext cx="605" cy="121"/>
            </a:xfrm>
            <a:prstGeom prst="rect">
              <a:avLst/>
            </a:prstGeom>
            <a:gradFill rotWithShape="1">
              <a:gsLst>
                <a:gs pos="0">
                  <a:srgbClr val="454545"/>
                </a:gs>
                <a:gs pos="50000">
                  <a:srgbClr val="969696"/>
                </a:gs>
                <a:gs pos="100000">
                  <a:srgbClr val="454545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l" rtl="0"/>
              <a:endParaRPr lang="ar-SA"/>
            </a:p>
          </p:txBody>
        </p:sp>
        <p:sp>
          <p:nvSpPr>
            <p:cNvPr id="19464" name="Rectangle 9"/>
            <p:cNvSpPr>
              <a:spLocks noChangeArrowheads="1"/>
            </p:cNvSpPr>
            <p:nvPr/>
          </p:nvSpPr>
          <p:spPr bwMode="gray">
            <a:xfrm rot="-743917">
              <a:off x="1986" y="2162"/>
              <a:ext cx="636" cy="109"/>
            </a:xfrm>
            <a:prstGeom prst="rect">
              <a:avLst/>
            </a:prstGeom>
            <a:gradFill rotWithShape="1">
              <a:gsLst>
                <a:gs pos="0">
                  <a:srgbClr val="454545"/>
                </a:gs>
                <a:gs pos="50000">
                  <a:srgbClr val="969696"/>
                </a:gs>
                <a:gs pos="100000">
                  <a:srgbClr val="454545"/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l" rtl="0"/>
              <a:endParaRPr lang="ar-SA"/>
            </a:p>
          </p:txBody>
        </p:sp>
        <p:grpSp>
          <p:nvGrpSpPr>
            <p:cNvPr id="19465" name="Group 10"/>
            <p:cNvGrpSpPr>
              <a:grpSpLocks/>
            </p:cNvGrpSpPr>
            <p:nvPr/>
          </p:nvGrpSpPr>
          <p:grpSpPr bwMode="auto">
            <a:xfrm>
              <a:off x="2561" y="1491"/>
              <a:ext cx="1028" cy="1002"/>
              <a:chOff x="2417" y="1398"/>
              <a:chExt cx="1028" cy="1002"/>
            </a:xfrm>
          </p:grpSpPr>
          <p:grpSp>
            <p:nvGrpSpPr>
              <p:cNvPr id="19476" name="Group 12"/>
              <p:cNvGrpSpPr>
                <a:grpSpLocks/>
              </p:cNvGrpSpPr>
              <p:nvPr/>
            </p:nvGrpSpPr>
            <p:grpSpPr bwMode="auto">
              <a:xfrm>
                <a:off x="2431" y="1398"/>
                <a:ext cx="1014" cy="1002"/>
                <a:chOff x="2012" y="1915"/>
                <a:chExt cx="1680" cy="1680"/>
              </a:xfrm>
            </p:grpSpPr>
            <p:sp>
              <p:nvSpPr>
                <p:cNvPr id="95245" name="Oval 13"/>
                <p:cNvSpPr>
                  <a:spLocks noChangeArrowheads="1"/>
                </p:cNvSpPr>
                <p:nvPr/>
              </p:nvSpPr>
              <p:spPr bwMode="gray">
                <a:xfrm>
                  <a:off x="2009" y="1908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folHlink">
                        <a:gamma/>
                        <a:shade val="2431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l" rtl="0">
                    <a:defRPr/>
                  </a:pPr>
                  <a:endParaRPr lang="ar-SA">
                    <a:cs typeface="+mn-cs"/>
                  </a:endParaRPr>
                </a:p>
              </p:txBody>
            </p:sp>
            <p:sp>
              <p:nvSpPr>
                <p:cNvPr id="19479" name="Freeform 14"/>
                <p:cNvSpPr>
                  <a:spLocks/>
                </p:cNvSpPr>
                <p:nvPr/>
              </p:nvSpPr>
              <p:spPr bwMode="gray">
                <a:xfrm rot="752578">
                  <a:off x="2303" y="1960"/>
                  <a:ext cx="1296" cy="634"/>
                </a:xfrm>
                <a:custGeom>
                  <a:avLst/>
                  <a:gdLst>
                    <a:gd name="T0" fmla="*/ 1228 w 1321"/>
                    <a:gd name="T1" fmla="*/ 283 h 712"/>
                    <a:gd name="T2" fmla="*/ 1244 w 1321"/>
                    <a:gd name="T3" fmla="*/ 313 h 712"/>
                    <a:gd name="T4" fmla="*/ 1247 w 1321"/>
                    <a:gd name="T5" fmla="*/ 339 h 712"/>
                    <a:gd name="T6" fmla="*/ 1242 w 1321"/>
                    <a:gd name="T7" fmla="*/ 364 h 712"/>
                    <a:gd name="T8" fmla="*/ 1225 w 1321"/>
                    <a:gd name="T9" fmla="*/ 388 h 712"/>
                    <a:gd name="T10" fmla="*/ 1201 w 1321"/>
                    <a:gd name="T11" fmla="*/ 409 h 712"/>
                    <a:gd name="T12" fmla="*/ 1170 w 1321"/>
                    <a:gd name="T13" fmla="*/ 427 h 712"/>
                    <a:gd name="T14" fmla="*/ 1129 w 1321"/>
                    <a:gd name="T15" fmla="*/ 443 h 712"/>
                    <a:gd name="T16" fmla="*/ 1083 w 1321"/>
                    <a:gd name="T17" fmla="*/ 459 h 712"/>
                    <a:gd name="T18" fmla="*/ 1031 w 1321"/>
                    <a:gd name="T19" fmla="*/ 471 h 712"/>
                    <a:gd name="T20" fmla="*/ 973 w 1321"/>
                    <a:gd name="T21" fmla="*/ 482 h 712"/>
                    <a:gd name="T22" fmla="*/ 913 w 1321"/>
                    <a:gd name="T23" fmla="*/ 490 h 712"/>
                    <a:gd name="T24" fmla="*/ 846 w 1321"/>
                    <a:gd name="T25" fmla="*/ 497 h 712"/>
                    <a:gd name="T26" fmla="*/ 778 w 1321"/>
                    <a:gd name="T27" fmla="*/ 501 h 712"/>
                    <a:gd name="T28" fmla="*/ 751 w 1321"/>
                    <a:gd name="T29" fmla="*/ 503 h 712"/>
                    <a:gd name="T30" fmla="*/ 449 w 1321"/>
                    <a:gd name="T31" fmla="*/ 503 h 712"/>
                    <a:gd name="T32" fmla="*/ 445 w 1321"/>
                    <a:gd name="T33" fmla="*/ 503 h 712"/>
                    <a:gd name="T34" fmla="*/ 386 w 1321"/>
                    <a:gd name="T35" fmla="*/ 500 h 712"/>
                    <a:gd name="T36" fmla="*/ 329 w 1321"/>
                    <a:gd name="T37" fmla="*/ 497 h 712"/>
                    <a:gd name="T38" fmla="*/ 275 w 1321"/>
                    <a:gd name="T39" fmla="*/ 492 h 712"/>
                    <a:gd name="T40" fmla="*/ 223 w 1321"/>
                    <a:gd name="T41" fmla="*/ 487 h 712"/>
                    <a:gd name="T42" fmla="*/ 176 w 1321"/>
                    <a:gd name="T43" fmla="*/ 478 h 712"/>
                    <a:gd name="T44" fmla="*/ 132 w 1321"/>
                    <a:gd name="T45" fmla="*/ 467 h 712"/>
                    <a:gd name="T46" fmla="*/ 96 w 1321"/>
                    <a:gd name="T47" fmla="*/ 458 h 712"/>
                    <a:gd name="T48" fmla="*/ 64 w 1321"/>
                    <a:gd name="T49" fmla="*/ 445 h 712"/>
                    <a:gd name="T50" fmla="*/ 36 w 1321"/>
                    <a:gd name="T51" fmla="*/ 429 h 712"/>
                    <a:gd name="T52" fmla="*/ 18 w 1321"/>
                    <a:gd name="T53" fmla="*/ 411 h 712"/>
                    <a:gd name="T54" fmla="*/ 6 w 1321"/>
                    <a:gd name="T55" fmla="*/ 391 h 712"/>
                    <a:gd name="T56" fmla="*/ 0 w 1321"/>
                    <a:gd name="T57" fmla="*/ 370 h 712"/>
                    <a:gd name="T58" fmla="*/ 0 w 1321"/>
                    <a:gd name="T59" fmla="*/ 367 h 712"/>
                    <a:gd name="T60" fmla="*/ 4 w 1321"/>
                    <a:gd name="T61" fmla="*/ 344 h 712"/>
                    <a:gd name="T62" fmla="*/ 16 w 1321"/>
                    <a:gd name="T63" fmla="*/ 315 h 712"/>
                    <a:gd name="T64" fmla="*/ 48 w 1321"/>
                    <a:gd name="T65" fmla="*/ 261 h 712"/>
                    <a:gd name="T66" fmla="*/ 88 w 1321"/>
                    <a:gd name="T67" fmla="*/ 211 h 712"/>
                    <a:gd name="T68" fmla="*/ 138 w 1321"/>
                    <a:gd name="T69" fmla="*/ 166 h 712"/>
                    <a:gd name="T70" fmla="*/ 192 w 1321"/>
                    <a:gd name="T71" fmla="*/ 125 h 712"/>
                    <a:gd name="T72" fmla="*/ 255 w 1321"/>
                    <a:gd name="T73" fmla="*/ 88 h 712"/>
                    <a:gd name="T74" fmla="*/ 323 w 1321"/>
                    <a:gd name="T75" fmla="*/ 58 h 712"/>
                    <a:gd name="T76" fmla="*/ 391 w 1321"/>
                    <a:gd name="T77" fmla="*/ 33 h 712"/>
                    <a:gd name="T78" fmla="*/ 470 w 1321"/>
                    <a:gd name="T79" fmla="*/ 15 h 712"/>
                    <a:gd name="T80" fmla="*/ 548 w 1321"/>
                    <a:gd name="T81" fmla="*/ 4 h 712"/>
                    <a:gd name="T82" fmla="*/ 630 w 1321"/>
                    <a:gd name="T83" fmla="*/ 0 h 712"/>
                    <a:gd name="T84" fmla="*/ 630 w 1321"/>
                    <a:gd name="T85" fmla="*/ 0 h 712"/>
                    <a:gd name="T86" fmla="*/ 717 w 1321"/>
                    <a:gd name="T87" fmla="*/ 4 h 712"/>
                    <a:gd name="T88" fmla="*/ 800 w 1321"/>
                    <a:gd name="T89" fmla="*/ 16 h 712"/>
                    <a:gd name="T90" fmla="*/ 880 w 1321"/>
                    <a:gd name="T91" fmla="*/ 37 h 712"/>
                    <a:gd name="T92" fmla="*/ 954 w 1321"/>
                    <a:gd name="T93" fmla="*/ 63 h 712"/>
                    <a:gd name="T94" fmla="*/ 1022 w 1321"/>
                    <a:gd name="T95" fmla="*/ 97 h 712"/>
                    <a:gd name="T96" fmla="*/ 1085 w 1321"/>
                    <a:gd name="T97" fmla="*/ 137 h 712"/>
                    <a:gd name="T98" fmla="*/ 1141 w 1321"/>
                    <a:gd name="T99" fmla="*/ 181 h 712"/>
                    <a:gd name="T100" fmla="*/ 1188 w 1321"/>
                    <a:gd name="T101" fmla="*/ 229 h 712"/>
                    <a:gd name="T102" fmla="*/ 1228 w 1321"/>
                    <a:gd name="T103" fmla="*/ 283 h 712"/>
                    <a:gd name="T104" fmla="*/ 1228 w 1321"/>
                    <a:gd name="T105" fmla="*/ 283 h 712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1321"/>
                    <a:gd name="T160" fmla="*/ 0 h 712"/>
                    <a:gd name="T161" fmla="*/ 1321 w 1321"/>
                    <a:gd name="T162" fmla="*/ 712 h 712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ln w="0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l" rtl="0"/>
                  <a:endParaRPr lang="ar-SA"/>
                </a:p>
              </p:txBody>
            </p:sp>
          </p:grpSp>
          <p:sp>
            <p:nvSpPr>
              <p:cNvPr id="95247" name="Text Box 15"/>
              <p:cNvSpPr txBox="1">
                <a:spLocks noChangeArrowheads="1"/>
              </p:cNvSpPr>
              <p:nvPr/>
            </p:nvSpPr>
            <p:spPr bwMode="gray">
              <a:xfrm rot="1121542">
                <a:off x="2417" y="1729"/>
                <a:ext cx="980" cy="5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rtl="0" eaLnBrk="0" hangingPunct="0">
                  <a:defRPr/>
                </a:pPr>
                <a:r>
                  <a:rPr lang="en-US" sz="2400" b="1" dirty="0">
                    <a:solidFill>
                      <a:schemeClr val="bg1"/>
                    </a:solidFill>
                    <a:cs typeface="+mn-cs"/>
                  </a:rPr>
                  <a:t>Objective</a:t>
                </a:r>
                <a:endParaRPr lang="en-US" sz="2400" dirty="0">
                  <a:solidFill>
                    <a:schemeClr val="bg1"/>
                  </a:solidFill>
                  <a:cs typeface="+mn-cs"/>
                </a:endParaRPr>
              </a:p>
              <a:p>
                <a:pPr algn="ctr" rtl="0" eaLnBrk="0" hangingPunct="0">
                  <a:defRPr/>
                </a:pPr>
                <a:endParaRPr lang="en-US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+mn-cs"/>
                </a:endParaRPr>
              </a:p>
            </p:txBody>
          </p:sp>
        </p:grpSp>
        <p:grpSp>
          <p:nvGrpSpPr>
            <p:cNvPr id="19466" name="Group 21"/>
            <p:cNvGrpSpPr>
              <a:grpSpLocks/>
            </p:cNvGrpSpPr>
            <p:nvPr/>
          </p:nvGrpSpPr>
          <p:grpSpPr bwMode="auto">
            <a:xfrm>
              <a:off x="1054" y="1742"/>
              <a:ext cx="1099" cy="1128"/>
              <a:chOff x="910" y="1649"/>
              <a:chExt cx="1099" cy="1128"/>
            </a:xfrm>
          </p:grpSpPr>
          <p:grpSp>
            <p:nvGrpSpPr>
              <p:cNvPr id="19472" name="Group 22"/>
              <p:cNvGrpSpPr>
                <a:grpSpLocks/>
              </p:cNvGrpSpPr>
              <p:nvPr/>
            </p:nvGrpSpPr>
            <p:grpSpPr bwMode="auto">
              <a:xfrm>
                <a:off x="910" y="1649"/>
                <a:ext cx="1099" cy="1128"/>
                <a:chOff x="2013" y="1917"/>
                <a:chExt cx="1680" cy="1680"/>
              </a:xfrm>
            </p:grpSpPr>
            <p:sp>
              <p:nvSpPr>
                <p:cNvPr id="95255" name="Oval 23"/>
                <p:cNvSpPr>
                  <a:spLocks noChangeArrowheads="1"/>
                </p:cNvSpPr>
                <p:nvPr/>
              </p:nvSpPr>
              <p:spPr bwMode="gray">
                <a:xfrm>
                  <a:off x="2012" y="1914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shade val="72549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l" rtl="0">
                    <a:defRPr/>
                  </a:pPr>
                  <a:endParaRPr lang="ar-SA">
                    <a:cs typeface="+mn-cs"/>
                  </a:endParaRPr>
                </a:p>
              </p:txBody>
            </p:sp>
            <p:sp>
              <p:nvSpPr>
                <p:cNvPr id="19475" name="Freeform 24"/>
                <p:cNvSpPr>
                  <a:spLocks/>
                </p:cNvSpPr>
                <p:nvPr/>
              </p:nvSpPr>
              <p:spPr bwMode="gray">
                <a:xfrm rot="258712">
                  <a:off x="2235" y="1957"/>
                  <a:ext cx="1296" cy="634"/>
                </a:xfrm>
                <a:custGeom>
                  <a:avLst/>
                  <a:gdLst>
                    <a:gd name="T0" fmla="*/ 1228 w 1321"/>
                    <a:gd name="T1" fmla="*/ 283 h 712"/>
                    <a:gd name="T2" fmla="*/ 1244 w 1321"/>
                    <a:gd name="T3" fmla="*/ 313 h 712"/>
                    <a:gd name="T4" fmla="*/ 1247 w 1321"/>
                    <a:gd name="T5" fmla="*/ 339 h 712"/>
                    <a:gd name="T6" fmla="*/ 1242 w 1321"/>
                    <a:gd name="T7" fmla="*/ 364 h 712"/>
                    <a:gd name="T8" fmla="*/ 1225 w 1321"/>
                    <a:gd name="T9" fmla="*/ 388 h 712"/>
                    <a:gd name="T10" fmla="*/ 1201 w 1321"/>
                    <a:gd name="T11" fmla="*/ 409 h 712"/>
                    <a:gd name="T12" fmla="*/ 1170 w 1321"/>
                    <a:gd name="T13" fmla="*/ 427 h 712"/>
                    <a:gd name="T14" fmla="*/ 1129 w 1321"/>
                    <a:gd name="T15" fmla="*/ 443 h 712"/>
                    <a:gd name="T16" fmla="*/ 1083 w 1321"/>
                    <a:gd name="T17" fmla="*/ 459 h 712"/>
                    <a:gd name="T18" fmla="*/ 1031 w 1321"/>
                    <a:gd name="T19" fmla="*/ 471 h 712"/>
                    <a:gd name="T20" fmla="*/ 973 w 1321"/>
                    <a:gd name="T21" fmla="*/ 482 h 712"/>
                    <a:gd name="T22" fmla="*/ 913 w 1321"/>
                    <a:gd name="T23" fmla="*/ 490 h 712"/>
                    <a:gd name="T24" fmla="*/ 846 w 1321"/>
                    <a:gd name="T25" fmla="*/ 497 h 712"/>
                    <a:gd name="T26" fmla="*/ 778 w 1321"/>
                    <a:gd name="T27" fmla="*/ 501 h 712"/>
                    <a:gd name="T28" fmla="*/ 751 w 1321"/>
                    <a:gd name="T29" fmla="*/ 503 h 712"/>
                    <a:gd name="T30" fmla="*/ 449 w 1321"/>
                    <a:gd name="T31" fmla="*/ 503 h 712"/>
                    <a:gd name="T32" fmla="*/ 445 w 1321"/>
                    <a:gd name="T33" fmla="*/ 503 h 712"/>
                    <a:gd name="T34" fmla="*/ 386 w 1321"/>
                    <a:gd name="T35" fmla="*/ 500 h 712"/>
                    <a:gd name="T36" fmla="*/ 329 w 1321"/>
                    <a:gd name="T37" fmla="*/ 497 h 712"/>
                    <a:gd name="T38" fmla="*/ 275 w 1321"/>
                    <a:gd name="T39" fmla="*/ 492 h 712"/>
                    <a:gd name="T40" fmla="*/ 223 w 1321"/>
                    <a:gd name="T41" fmla="*/ 487 h 712"/>
                    <a:gd name="T42" fmla="*/ 176 w 1321"/>
                    <a:gd name="T43" fmla="*/ 478 h 712"/>
                    <a:gd name="T44" fmla="*/ 132 w 1321"/>
                    <a:gd name="T45" fmla="*/ 467 h 712"/>
                    <a:gd name="T46" fmla="*/ 96 w 1321"/>
                    <a:gd name="T47" fmla="*/ 458 h 712"/>
                    <a:gd name="T48" fmla="*/ 64 w 1321"/>
                    <a:gd name="T49" fmla="*/ 445 h 712"/>
                    <a:gd name="T50" fmla="*/ 36 w 1321"/>
                    <a:gd name="T51" fmla="*/ 429 h 712"/>
                    <a:gd name="T52" fmla="*/ 18 w 1321"/>
                    <a:gd name="T53" fmla="*/ 411 h 712"/>
                    <a:gd name="T54" fmla="*/ 6 w 1321"/>
                    <a:gd name="T55" fmla="*/ 391 h 712"/>
                    <a:gd name="T56" fmla="*/ 0 w 1321"/>
                    <a:gd name="T57" fmla="*/ 370 h 712"/>
                    <a:gd name="T58" fmla="*/ 0 w 1321"/>
                    <a:gd name="T59" fmla="*/ 367 h 712"/>
                    <a:gd name="T60" fmla="*/ 4 w 1321"/>
                    <a:gd name="T61" fmla="*/ 344 h 712"/>
                    <a:gd name="T62" fmla="*/ 16 w 1321"/>
                    <a:gd name="T63" fmla="*/ 315 h 712"/>
                    <a:gd name="T64" fmla="*/ 48 w 1321"/>
                    <a:gd name="T65" fmla="*/ 261 h 712"/>
                    <a:gd name="T66" fmla="*/ 88 w 1321"/>
                    <a:gd name="T67" fmla="*/ 211 h 712"/>
                    <a:gd name="T68" fmla="*/ 138 w 1321"/>
                    <a:gd name="T69" fmla="*/ 166 h 712"/>
                    <a:gd name="T70" fmla="*/ 192 w 1321"/>
                    <a:gd name="T71" fmla="*/ 125 h 712"/>
                    <a:gd name="T72" fmla="*/ 255 w 1321"/>
                    <a:gd name="T73" fmla="*/ 88 h 712"/>
                    <a:gd name="T74" fmla="*/ 323 w 1321"/>
                    <a:gd name="T75" fmla="*/ 58 h 712"/>
                    <a:gd name="T76" fmla="*/ 391 w 1321"/>
                    <a:gd name="T77" fmla="*/ 33 h 712"/>
                    <a:gd name="T78" fmla="*/ 470 w 1321"/>
                    <a:gd name="T79" fmla="*/ 15 h 712"/>
                    <a:gd name="T80" fmla="*/ 548 w 1321"/>
                    <a:gd name="T81" fmla="*/ 4 h 712"/>
                    <a:gd name="T82" fmla="*/ 630 w 1321"/>
                    <a:gd name="T83" fmla="*/ 0 h 712"/>
                    <a:gd name="T84" fmla="*/ 630 w 1321"/>
                    <a:gd name="T85" fmla="*/ 0 h 712"/>
                    <a:gd name="T86" fmla="*/ 717 w 1321"/>
                    <a:gd name="T87" fmla="*/ 4 h 712"/>
                    <a:gd name="T88" fmla="*/ 800 w 1321"/>
                    <a:gd name="T89" fmla="*/ 16 h 712"/>
                    <a:gd name="T90" fmla="*/ 880 w 1321"/>
                    <a:gd name="T91" fmla="*/ 37 h 712"/>
                    <a:gd name="T92" fmla="*/ 954 w 1321"/>
                    <a:gd name="T93" fmla="*/ 63 h 712"/>
                    <a:gd name="T94" fmla="*/ 1022 w 1321"/>
                    <a:gd name="T95" fmla="*/ 97 h 712"/>
                    <a:gd name="T96" fmla="*/ 1085 w 1321"/>
                    <a:gd name="T97" fmla="*/ 137 h 712"/>
                    <a:gd name="T98" fmla="*/ 1141 w 1321"/>
                    <a:gd name="T99" fmla="*/ 181 h 712"/>
                    <a:gd name="T100" fmla="*/ 1188 w 1321"/>
                    <a:gd name="T101" fmla="*/ 229 h 712"/>
                    <a:gd name="T102" fmla="*/ 1228 w 1321"/>
                    <a:gd name="T103" fmla="*/ 283 h 712"/>
                    <a:gd name="T104" fmla="*/ 1228 w 1321"/>
                    <a:gd name="T105" fmla="*/ 283 h 712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1321"/>
                    <a:gd name="T160" fmla="*/ 0 h 712"/>
                    <a:gd name="T161" fmla="*/ 1321 w 1321"/>
                    <a:gd name="T162" fmla="*/ 712 h 712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0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l" rtl="0"/>
                  <a:endParaRPr lang="ar-SA"/>
                </a:p>
              </p:txBody>
            </p:sp>
          </p:grpSp>
          <p:sp>
            <p:nvSpPr>
              <p:cNvPr id="95257" name="Text Box 25"/>
              <p:cNvSpPr txBox="1">
                <a:spLocks noChangeArrowheads="1"/>
              </p:cNvSpPr>
              <p:nvPr/>
            </p:nvSpPr>
            <p:spPr bwMode="gray">
              <a:xfrm rot="1121542">
                <a:off x="941" y="1925"/>
                <a:ext cx="968" cy="6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rtl="0" eaLnBrk="0" hangingPunct="0">
                  <a:defRPr/>
                </a:pPr>
                <a:r>
                  <a:rPr lang="en-US" sz="1600" b="1" dirty="0">
                    <a:latin typeface="Times New Roman" pitchFamily="18" charset="0"/>
                    <a:cs typeface="Times New Roman" pitchFamily="18" charset="0"/>
                  </a:rPr>
                  <a:t>To Classify in order to come up with foot standard </a:t>
                </a:r>
                <a:endParaRPr lang="en-US" sz="16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9467" name="Group 26"/>
            <p:cNvGrpSpPr>
              <a:grpSpLocks/>
            </p:cNvGrpSpPr>
            <p:nvPr/>
          </p:nvGrpSpPr>
          <p:grpSpPr bwMode="auto">
            <a:xfrm>
              <a:off x="3422" y="2536"/>
              <a:ext cx="1330" cy="1253"/>
              <a:chOff x="3278" y="2443"/>
              <a:chExt cx="1330" cy="1253"/>
            </a:xfrm>
          </p:grpSpPr>
          <p:grpSp>
            <p:nvGrpSpPr>
              <p:cNvPr id="19468" name="Group 27"/>
              <p:cNvGrpSpPr>
                <a:grpSpLocks/>
              </p:cNvGrpSpPr>
              <p:nvPr/>
            </p:nvGrpSpPr>
            <p:grpSpPr bwMode="auto">
              <a:xfrm>
                <a:off x="3278" y="2443"/>
                <a:ext cx="1330" cy="1253"/>
                <a:chOff x="2015" y="1917"/>
                <a:chExt cx="1762" cy="1680"/>
              </a:xfrm>
            </p:grpSpPr>
            <p:sp>
              <p:nvSpPr>
                <p:cNvPr id="95260" name="Oval 28"/>
                <p:cNvSpPr>
                  <a:spLocks noChangeArrowheads="1"/>
                </p:cNvSpPr>
                <p:nvPr/>
              </p:nvSpPr>
              <p:spPr bwMode="gray">
                <a:xfrm>
                  <a:off x="2014" y="1915"/>
                  <a:ext cx="1762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hlink"/>
                    </a:gs>
                    <a:gs pos="100000">
                      <a:schemeClr val="hlink">
                        <a:gamma/>
                        <a:shade val="54510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l" rtl="0">
                    <a:defRPr/>
                  </a:pPr>
                  <a:endParaRPr lang="ar-SA">
                    <a:cs typeface="+mn-cs"/>
                  </a:endParaRPr>
                </a:p>
              </p:txBody>
            </p:sp>
            <p:sp>
              <p:nvSpPr>
                <p:cNvPr id="95261" name="Freeform 29"/>
                <p:cNvSpPr>
                  <a:spLocks/>
                </p:cNvSpPr>
                <p:nvPr/>
              </p:nvSpPr>
              <p:spPr bwMode="gray">
                <a:xfrm rot="363252">
                  <a:off x="2278" y="1983"/>
                  <a:ext cx="1296" cy="634"/>
                </a:xfrm>
                <a:custGeom>
                  <a:avLst/>
                  <a:gdLst/>
                  <a:ahLst/>
                  <a:cxnLst>
                    <a:cxn ang="0">
                      <a:pos x="1301" y="401"/>
                    </a:cxn>
                    <a:cxn ang="0">
                      <a:pos x="1317" y="442"/>
                    </a:cxn>
                    <a:cxn ang="0">
                      <a:pos x="1321" y="481"/>
                    </a:cxn>
                    <a:cxn ang="0">
                      <a:pos x="1315" y="516"/>
                    </a:cxn>
                    <a:cxn ang="0">
                      <a:pos x="1298" y="550"/>
                    </a:cxn>
                    <a:cxn ang="0">
                      <a:pos x="1272" y="579"/>
                    </a:cxn>
                    <a:cxn ang="0">
                      <a:pos x="1239" y="604"/>
                    </a:cxn>
                    <a:cxn ang="0">
                      <a:pos x="1196" y="628"/>
                    </a:cxn>
                    <a:cxn ang="0">
                      <a:pos x="1147" y="649"/>
                    </a:cxn>
                    <a:cxn ang="0">
                      <a:pos x="1092" y="667"/>
                    </a:cxn>
                    <a:cxn ang="0">
                      <a:pos x="1031" y="683"/>
                    </a:cxn>
                    <a:cxn ang="0">
                      <a:pos x="967" y="694"/>
                    </a:cxn>
                    <a:cxn ang="0">
                      <a:pos x="896" y="704"/>
                    </a:cxn>
                    <a:cxn ang="0">
                      <a:pos x="824" y="710"/>
                    </a:cxn>
                    <a:cxn ang="0">
                      <a:pos x="795" y="712"/>
                    </a:cxn>
                    <a:cxn ang="0">
                      <a:pos x="476" y="712"/>
                    </a:cxn>
                    <a:cxn ang="0">
                      <a:pos x="472" y="712"/>
                    </a:cxn>
                    <a:cxn ang="0">
                      <a:pos x="409" y="708"/>
                    </a:cxn>
                    <a:cxn ang="0">
                      <a:pos x="348" y="704"/>
                    </a:cxn>
                    <a:cxn ang="0">
                      <a:pos x="290" y="696"/>
                    </a:cxn>
                    <a:cxn ang="0">
                      <a:pos x="235" y="689"/>
                    </a:cxn>
                    <a:cxn ang="0">
                      <a:pos x="186" y="677"/>
                    </a:cxn>
                    <a:cxn ang="0">
                      <a:pos x="141" y="663"/>
                    </a:cxn>
                    <a:cxn ang="0">
                      <a:pos x="102" y="648"/>
                    </a:cxn>
                    <a:cxn ang="0">
                      <a:pos x="67" y="630"/>
                    </a:cxn>
                    <a:cxn ang="0">
                      <a:pos x="39" y="608"/>
                    </a:cxn>
                    <a:cxn ang="0">
                      <a:pos x="18" y="583"/>
                    </a:cxn>
                    <a:cxn ang="0">
                      <a:pos x="6" y="554"/>
                    </a:cxn>
                    <a:cxn ang="0">
                      <a:pos x="0" y="524"/>
                    </a:cxn>
                    <a:cxn ang="0">
                      <a:pos x="0" y="520"/>
                    </a:cxn>
                    <a:cxn ang="0">
                      <a:pos x="4" y="487"/>
                    </a:cxn>
                    <a:cxn ang="0">
                      <a:pos x="16" y="446"/>
                    </a:cxn>
                    <a:cxn ang="0">
                      <a:pos x="51" y="370"/>
                    </a:cxn>
                    <a:cxn ang="0">
                      <a:pos x="94" y="299"/>
                    </a:cxn>
                    <a:cxn ang="0">
                      <a:pos x="147" y="235"/>
                    </a:cxn>
                    <a:cxn ang="0">
                      <a:pos x="204" y="176"/>
                    </a:cxn>
                    <a:cxn ang="0">
                      <a:pos x="270" y="125"/>
                    </a:cxn>
                    <a:cxn ang="0">
                      <a:pos x="341" y="82"/>
                    </a:cxn>
                    <a:cxn ang="0">
                      <a:pos x="415" y="47"/>
                    </a:cxn>
                    <a:cxn ang="0">
                      <a:pos x="497" y="21"/>
                    </a:cxn>
                    <a:cxn ang="0">
                      <a:pos x="581" y="6"/>
                    </a:cxn>
                    <a:cxn ang="0">
                      <a:pos x="667" y="0"/>
                    </a:cxn>
                    <a:cxn ang="0">
                      <a:pos x="667" y="0"/>
                    </a:cxn>
                    <a:cxn ang="0">
                      <a:pos x="759" y="6"/>
                    </a:cxn>
                    <a:cxn ang="0">
                      <a:pos x="847" y="23"/>
                    </a:cxn>
                    <a:cxn ang="0">
                      <a:pos x="932" y="53"/>
                    </a:cxn>
                    <a:cxn ang="0">
                      <a:pos x="1010" y="90"/>
                    </a:cxn>
                    <a:cxn ang="0">
                      <a:pos x="1082" y="137"/>
                    </a:cxn>
                    <a:cxn ang="0">
                      <a:pos x="1149" y="194"/>
                    </a:cxn>
                    <a:cxn ang="0">
                      <a:pos x="1208" y="256"/>
                    </a:cxn>
                    <a:cxn ang="0">
                      <a:pos x="1258" y="325"/>
                    </a:cxn>
                    <a:cxn ang="0">
                      <a:pos x="1301" y="401"/>
                    </a:cxn>
                    <a:cxn ang="0">
                      <a:pos x="1301" y="401"/>
                    </a:cxn>
                  </a:cxnLst>
                  <a:rect l="0" t="0" r="r" b="b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chemeClr val="hlink">
                        <a:gamma/>
                        <a:tint val="0"/>
                        <a:invGamma/>
                      </a:schemeClr>
                    </a:gs>
                    <a:gs pos="100000">
                      <a:schemeClr val="hlink"/>
                    </a:gs>
                  </a:gsLst>
                  <a:lin ang="5400000" scaled="1"/>
                </a:gradFill>
                <a:ln w="0">
                  <a:noFill/>
                  <a:prstDash val="solid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algn="l" rtl="0">
                    <a:defRPr/>
                  </a:pPr>
                  <a:endParaRPr lang="ar-SA">
                    <a:cs typeface="+mn-cs"/>
                  </a:endParaRPr>
                </a:p>
              </p:txBody>
            </p:sp>
          </p:grpSp>
          <p:sp>
            <p:nvSpPr>
              <p:cNvPr id="95262" name="Text Box 30"/>
              <p:cNvSpPr txBox="1">
                <a:spLocks noChangeArrowheads="1"/>
              </p:cNvSpPr>
              <p:nvPr/>
            </p:nvSpPr>
            <p:spPr bwMode="gray">
              <a:xfrm rot="1121542">
                <a:off x="3279" y="2758"/>
                <a:ext cx="1200" cy="8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rtl="0" eaLnBrk="0" hangingPunct="0">
                  <a:defRPr/>
                </a:pPr>
                <a:r>
                  <a:rPr lang="en-US" sz="1600" b="1" dirty="0">
                    <a:solidFill>
                      <a:schemeClr val="bg1">
                        <a:lumMod val="9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To determine  of </a:t>
                </a:r>
                <a:r>
                  <a:rPr lang="en-US" sz="1600" b="1" dirty="0" err="1">
                    <a:solidFill>
                      <a:schemeClr val="bg1">
                        <a:lumMod val="9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hallux</a:t>
                </a:r>
                <a:r>
                  <a:rPr lang="en-US" sz="1600" b="1" dirty="0">
                    <a:solidFill>
                      <a:schemeClr val="bg1">
                        <a:lumMod val="9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1600" b="1" dirty="0" err="1">
                    <a:solidFill>
                      <a:schemeClr val="bg1">
                        <a:lumMod val="9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valgus</a:t>
                </a:r>
                <a:r>
                  <a:rPr lang="en-US" sz="1600" b="1" dirty="0">
                    <a:solidFill>
                      <a:schemeClr val="bg1">
                        <a:lumMod val="9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problem in Saudi population</a:t>
                </a:r>
                <a:r>
                  <a:rPr lang="en-US" sz="1400" b="1" dirty="0">
                    <a:cs typeface="+mn-cs"/>
                  </a:rPr>
                  <a:t>.</a:t>
                </a:r>
              </a:p>
              <a:p>
                <a:pPr algn="ctr" rtl="0" eaLnBrk="0" hangingPunct="0">
                  <a:defRPr/>
                </a:pPr>
                <a:endParaRPr lang="en-US" sz="14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+mn-cs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Modern No. 20" pitchFamily="18" charset="0"/>
              </a:rPr>
              <a:t>Method</a:t>
            </a:r>
            <a:endParaRPr lang="ar-SA" smtClean="0">
              <a:latin typeface="Modern No. 20" pitchFamily="18" charset="0"/>
            </a:endParaRPr>
          </a:p>
        </p:txBody>
      </p:sp>
      <p:sp>
        <p:nvSpPr>
          <p:cNvPr id="2048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GB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GB" smtClean="0">
                <a:latin typeface="Times New Roman" pitchFamily="18" charset="0"/>
                <a:cs typeface="Times New Roman" pitchFamily="18" charset="0"/>
              </a:rPr>
              <a:t>Two groups of males and females, Each group consists of 50 subjects.</a:t>
            </a:r>
          </a:p>
          <a:p>
            <a:pPr eaLnBrk="1" hangingPunct="1">
              <a:buFont typeface="Wingdings" pitchFamily="2" charset="2"/>
              <a:buNone/>
            </a:pPr>
            <a:endParaRPr lang="en-GB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en-GB" smtClean="0">
                <a:latin typeface="Times New Roman" pitchFamily="18" charset="0"/>
                <a:cs typeface="Times New Roman" pitchFamily="18" charset="0"/>
              </a:rPr>
              <a:t>Male group ranged between 17 to 83 with a mean age of 48.</a:t>
            </a:r>
          </a:p>
          <a:p>
            <a:pPr eaLnBrk="1" hangingPunct="1">
              <a:buFont typeface="Arial" pitchFamily="34" charset="0"/>
              <a:buChar char="•"/>
            </a:pPr>
            <a:endParaRPr lang="en-GB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en-GB" smtClean="0">
                <a:latin typeface="Times New Roman" pitchFamily="18" charset="0"/>
                <a:cs typeface="Times New Roman" pitchFamily="18" charset="0"/>
              </a:rPr>
              <a:t>Female's group age ranged from19 to 74. The mean age of females group was 50.</a:t>
            </a:r>
            <a:endParaRPr lang="ar-SA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Modern No. 20" pitchFamily="18" charset="0"/>
              </a:rPr>
              <a:t>Method</a:t>
            </a:r>
            <a:endParaRPr lang="ar-SA" smtClean="0">
              <a:latin typeface="Modern No. 20" pitchFamily="18" charset="0"/>
            </a:endParaRPr>
          </a:p>
        </p:txBody>
      </p:sp>
      <p:sp>
        <p:nvSpPr>
          <p:cNvPr id="21507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3400" y="1066800"/>
            <a:ext cx="4876800" cy="25050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GB" smtClean="0">
                <a:latin typeface="Times New Roman" pitchFamily="18" charset="0"/>
                <a:cs typeface="Times New Roman" pitchFamily="18" charset="0"/>
              </a:rPr>
              <a:t>ovel Emed-n platform (Munich,Germany) See figures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GB" smtClean="0">
                <a:latin typeface="Times New Roman" pitchFamily="18" charset="0"/>
                <a:cs typeface="Times New Roman" pitchFamily="18" charset="0"/>
              </a:rPr>
              <a:t> The parameters measured by machine are: foot length, foot width, and hallux angle.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8" name="عنصر نائب للمحتوى 9" descr="NOVEL.jpg"/>
          <p:cNvPicPr>
            <a:picLocks noGrp="1" noChangeAspect="1"/>
          </p:cNvPicPr>
          <p:nvPr>
            <p:ph sz="quarter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5745163" y="1600200"/>
            <a:ext cx="2968625" cy="4572000"/>
          </a:xfrm>
          <a:noFill/>
        </p:spPr>
      </p:pic>
      <p:pic>
        <p:nvPicPr>
          <p:cNvPr id="21509" name="عنصر نائب للمحتوى 8" descr="emed_1.gif"/>
          <p:cNvPicPr>
            <a:picLocks noGrp="1" noChangeAspect="1"/>
          </p:cNvPicPr>
          <p:nvPr>
            <p:ph sz="quarter" idx="4294967295"/>
          </p:nvPr>
        </p:nvPicPr>
        <p:blipFill>
          <a:blip r:embed="rId4"/>
          <a:srcRect/>
          <a:stretch>
            <a:fillRect/>
          </a:stretch>
        </p:blipFill>
        <p:spPr>
          <a:xfrm>
            <a:off x="914400" y="3741738"/>
            <a:ext cx="4114800" cy="251301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Modern No. 20" pitchFamily="18" charset="0"/>
              </a:rPr>
              <a:t>Method</a:t>
            </a:r>
            <a:endParaRPr lang="ar-SA" smtClean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Wingdings" pitchFamily="2" charset="2"/>
              <a:buAutoNum type="arabicPeriod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Foot index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buFont typeface="Wingdings" pitchFamily="2" charset="2"/>
              <a:buNone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foot shape was classified according to the foot index (FI), defined 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 eaLnBrk="1" hangingPunct="1">
              <a:buFont typeface="Wingdings" pitchFamily="2" charset="2"/>
              <a:buNone/>
              <a:defRPr/>
            </a:pPr>
            <a:endParaRPr lang="en-US" dirty="0"/>
          </a:p>
          <a:p>
            <a:pPr marL="514350" indent="-514350" eaLnBrk="1" hangingPunct="1">
              <a:buFont typeface="Wingdings" pitchFamily="2" charset="2"/>
              <a:buNone/>
              <a:defRPr/>
            </a:pPr>
            <a:endParaRPr lang="en-US" dirty="0" smtClean="0">
              <a:solidFill>
                <a:schemeClr val="tx2">
                  <a:lumMod val="95000"/>
                  <a:lumOff val="5000"/>
                </a:schemeClr>
              </a:solidFill>
            </a:endParaRPr>
          </a:p>
          <a:p>
            <a:pPr marL="514350" indent="-514350" eaLnBrk="1" hangingPunct="1">
              <a:buFont typeface="Wingdings" pitchFamily="2" charset="2"/>
              <a:buNone/>
              <a:defRPr/>
            </a:pPr>
            <a:r>
              <a:rPr lang="en-US" dirty="0" smtClean="0"/>
              <a:t> </a:t>
            </a:r>
            <a:endParaRPr lang="en-US" dirty="0"/>
          </a:p>
          <a:p>
            <a:pPr eaLnBrk="1" hangingPunct="1">
              <a:buFont typeface="Wingdings" pitchFamily="2" charset="2"/>
              <a:buNone/>
              <a:defRPr/>
            </a:pPr>
            <a:endParaRPr lang="ar-SA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643188" y="2971800"/>
          <a:ext cx="2690812" cy="914400"/>
        </p:xfrm>
        <a:graphic>
          <a:graphicData uri="http://schemas.openxmlformats.org/presentationml/2006/ole">
            <p:oleObj spid="_x0000_s2050" name="Equation" r:id="rId4" imgW="1320480" imgH="431640" progId="Equation.3">
              <p:embed/>
            </p:oleObj>
          </a:graphicData>
        </a:graphic>
      </p:graphicFrame>
      <p:sp>
        <p:nvSpPr>
          <p:cNvPr id="2053" name="Rectangle 3"/>
          <p:cNvSpPr>
            <a:spLocks noChangeArrowheads="1"/>
          </p:cNvSpPr>
          <p:nvPr/>
        </p:nvSpPr>
        <p:spPr bwMode="auto">
          <a:xfrm>
            <a:off x="914400" y="4495800"/>
            <a:ext cx="9144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rtl="0">
              <a:buFontTx/>
              <a:buChar char="•"/>
              <a:tabLst>
                <a:tab pos="457200" algn="l"/>
              </a:tabLst>
            </a:pPr>
            <a:r>
              <a:rPr lang="en-US" sz="2000" b="1">
                <a:latin typeface="Times New Roman" pitchFamily="18" charset="0"/>
                <a:cs typeface="Times New Roman" pitchFamily="18" charset="0"/>
              </a:rPr>
              <a:t>Slender if its FI &lt; [(mean FI) – SD]</a:t>
            </a:r>
          </a:p>
          <a:p>
            <a:pPr algn="l" rtl="0" eaLnBrk="0" hangingPunct="0">
              <a:buFontTx/>
              <a:buChar char="•"/>
              <a:tabLst>
                <a:tab pos="457200" algn="l"/>
              </a:tabLst>
            </a:pPr>
            <a:r>
              <a:rPr lang="en-US" sz="2000" b="1">
                <a:latin typeface="Times New Roman" pitchFamily="18" charset="0"/>
                <a:cs typeface="Times New Roman" pitchFamily="18" charset="0"/>
              </a:rPr>
              <a:t>Broad if its FI &gt; [(mean FI) + SD]</a:t>
            </a:r>
          </a:p>
          <a:p>
            <a:pPr algn="l" rtl="0" eaLnBrk="0" hangingPunct="0">
              <a:buFontTx/>
              <a:buChar char="•"/>
              <a:tabLst>
                <a:tab pos="457200" algn="l"/>
              </a:tabLst>
            </a:pPr>
            <a:r>
              <a:rPr lang="en-US" sz="2000" b="1">
                <a:latin typeface="Times New Roman" pitchFamily="18" charset="0"/>
                <a:cs typeface="Times New Roman" pitchFamily="18" charset="0"/>
              </a:rPr>
              <a:t>Standard otherwise.</a:t>
            </a:r>
          </a:p>
          <a:p>
            <a:pPr algn="l" rtl="0" eaLnBrk="0" hangingPunct="0">
              <a:tabLst>
                <a:tab pos="457200" algn="l"/>
              </a:tabLst>
            </a:pPr>
            <a:endParaRPr lang="en-US" sz="20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0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عنوان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Modern No. 20" pitchFamily="18" charset="0"/>
              </a:rPr>
              <a:t>Method</a:t>
            </a:r>
            <a:endParaRPr lang="ar-SA" smtClean="0"/>
          </a:p>
        </p:txBody>
      </p:sp>
      <p:sp>
        <p:nvSpPr>
          <p:cNvPr id="22531" name="عنصر نائب للمحتوى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2. Halux angle:</a:t>
            </a:r>
          </a:p>
          <a:p>
            <a:pPr eaLnBrk="1" hangingPunct="1">
              <a:buFont typeface="Wingdings" pitchFamily="2" charset="2"/>
              <a:buNone/>
            </a:pPr>
            <a:endParaRPr lang="ar-SA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2" name="عنصر نائب للمحتوى 8" descr="untitled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3048000" y="1905000"/>
            <a:ext cx="2438400" cy="2581275"/>
          </a:xfrm>
        </p:spPr>
      </p:pic>
      <p:sp>
        <p:nvSpPr>
          <p:cNvPr id="22533" name="مستطيل 9"/>
          <p:cNvSpPr>
            <a:spLocks noChangeArrowheads="1"/>
          </p:cNvSpPr>
          <p:nvPr/>
        </p:nvSpPr>
        <p:spPr bwMode="auto">
          <a:xfrm>
            <a:off x="381000" y="4800600"/>
            <a:ext cx="8001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400">
                <a:latin typeface="Times New Roman" pitchFamily="18" charset="0"/>
                <a:cs typeface="Times New Roman" pitchFamily="18" charset="0"/>
              </a:rPr>
              <a:t>The range of normal values for hallux angle is between 0° and 30°. </a:t>
            </a:r>
            <a:endParaRPr lang="ar-SA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4" name="مستطيل 10"/>
          <p:cNvSpPr>
            <a:spLocks noChangeArrowheads="1"/>
          </p:cNvSpPr>
          <p:nvPr/>
        </p:nvSpPr>
        <p:spPr bwMode="auto">
          <a:xfrm>
            <a:off x="3810000" y="4495800"/>
            <a:ext cx="83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n-US"/>
              <a:t>(fig.2) 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build="p"/>
      <p:bldP spid="22533" grpId="0"/>
      <p:bldP spid="2253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عنوان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Modern No. 20" pitchFamily="18" charset="0"/>
              </a:rPr>
              <a:t>Method</a:t>
            </a:r>
            <a:endParaRPr lang="ar-SA" smtClean="0"/>
          </a:p>
        </p:txBody>
      </p:sp>
      <p:sp>
        <p:nvSpPr>
          <p:cNvPr id="23555" name="عنصر نائب للمحتوى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Metatarsus-phalanx angle (MPA)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MPA = 180° – Hallux angle</a:t>
            </a:r>
          </a:p>
          <a:p>
            <a:pPr eaLnBrk="1" hangingPunct="1">
              <a:buFont typeface="Arial" pitchFamily="34" charset="0"/>
              <a:buChar char="•"/>
            </a:pPr>
            <a:endParaRPr lang="en-US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The foot is considered deformed if its MPA &lt; 165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Normal otherwise.</a:t>
            </a:r>
          </a:p>
          <a:p>
            <a:pPr eaLnBrk="1" hangingPunct="1"/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ar-SA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229600" cy="13716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C00000"/>
                </a:solidFill>
              </a:rPr>
              <a:t/>
            </a:r>
            <a:br>
              <a:rPr lang="en-US" b="1" smtClean="0">
                <a:solidFill>
                  <a:srgbClr val="C00000"/>
                </a:solidFill>
              </a:rPr>
            </a:br>
            <a:r>
              <a:rPr lang="en-US" b="1" smtClean="0">
                <a:solidFill>
                  <a:srgbClr val="C00000"/>
                </a:solidFill>
              </a:rPr>
              <a:t>  </a:t>
            </a:r>
            <a:r>
              <a:rPr lang="en-US" sz="5400" b="1" smtClean="0">
                <a:solidFill>
                  <a:srgbClr val="C00000"/>
                </a:solidFill>
                <a:latin typeface="Monotype Corsiva" pitchFamily="66" charset="0"/>
              </a:rPr>
              <a:t>Dedication</a:t>
            </a:r>
            <a:r>
              <a:rPr lang="en-US" smtClean="0">
                <a:solidFill>
                  <a:srgbClr val="C00000"/>
                </a:solidFill>
              </a:rPr>
              <a:t/>
            </a:r>
            <a:br>
              <a:rPr lang="en-US" smtClean="0">
                <a:solidFill>
                  <a:srgbClr val="C00000"/>
                </a:solidFill>
              </a:rPr>
            </a:br>
            <a:r>
              <a:rPr lang="en-US" b="1" smtClean="0">
                <a:solidFill>
                  <a:srgbClr val="C00000"/>
                </a:solidFill>
              </a:rPr>
              <a:t> </a:t>
            </a:r>
            <a:r>
              <a:rPr lang="en-US" smtClean="0">
                <a:solidFill>
                  <a:srgbClr val="C00000"/>
                </a:solidFill>
              </a:rPr>
              <a:t/>
            </a:r>
            <a:br>
              <a:rPr lang="en-US" smtClean="0">
                <a:solidFill>
                  <a:srgbClr val="C00000"/>
                </a:solidFill>
              </a:rPr>
            </a:br>
            <a:r>
              <a:rPr lang="en-US" smtClean="0">
                <a:solidFill>
                  <a:srgbClr val="C00000"/>
                </a:solidFill>
              </a:rPr>
              <a:t/>
            </a:r>
            <a:br>
              <a:rPr lang="en-US" smtClean="0">
                <a:solidFill>
                  <a:srgbClr val="C00000"/>
                </a:solidFill>
              </a:rPr>
            </a:br>
            <a:endParaRPr lang="ar-SA" smtClean="0">
              <a:solidFill>
                <a:srgbClr val="C00000"/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228600" y="2438400"/>
            <a:ext cx="8382000" cy="20621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rtl="0">
              <a:defRPr/>
            </a:pPr>
            <a:r>
              <a:rPr lang="en-US" sz="3200" b="1" dirty="0">
                <a:solidFill>
                  <a:srgbClr val="000099"/>
                </a:solidFill>
                <a:latin typeface="Footlight MT Light" pitchFamily="18" charset="0"/>
                <a:cs typeface="+mn-cs"/>
              </a:rPr>
              <a:t>We dedicate this project to</a:t>
            </a:r>
            <a:r>
              <a:rPr lang="ar-SA" sz="3200" b="1" dirty="0">
                <a:solidFill>
                  <a:srgbClr val="000099"/>
                </a:solidFill>
                <a:latin typeface="Footlight MT Light" pitchFamily="18" charset="0"/>
                <a:cs typeface="+mn-cs"/>
              </a:rPr>
              <a:t> :</a:t>
            </a:r>
            <a:endParaRPr lang="en-US" sz="3200" b="1" dirty="0">
              <a:solidFill>
                <a:srgbClr val="000099"/>
              </a:solidFill>
              <a:latin typeface="Footlight MT Light" pitchFamily="18" charset="0"/>
              <a:cs typeface="+mn-cs"/>
            </a:endParaRPr>
          </a:p>
          <a:p>
            <a:pPr algn="l" rtl="0">
              <a:buFont typeface="Arial" pitchFamily="34" charset="0"/>
              <a:buChar char="•"/>
              <a:defRPr/>
            </a:pPr>
            <a:r>
              <a:rPr lang="en-US" sz="3200" b="1" dirty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Our parents</a:t>
            </a:r>
          </a:p>
          <a:p>
            <a:pPr algn="l" rtl="0">
              <a:buFont typeface="Arial" pitchFamily="34" charset="0"/>
              <a:buChar char="•"/>
              <a:defRPr/>
            </a:pPr>
            <a:r>
              <a:rPr lang="en-US" sz="3200" b="1" dirty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Our Doctors</a:t>
            </a:r>
          </a:p>
          <a:p>
            <a:pPr algn="l" rtl="0">
              <a:buFont typeface="Arial" pitchFamily="34" charset="0"/>
              <a:buChar char="•"/>
              <a:defRPr/>
            </a:pPr>
            <a:r>
              <a:rPr lang="en-US" sz="3200" b="1" dirty="0">
                <a:solidFill>
                  <a:schemeClr val="tx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Colleagues who will graduate with us</a:t>
            </a:r>
            <a:endParaRPr lang="ar-SA" sz="3200" dirty="0">
              <a:solidFill>
                <a:schemeClr val="tx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000054"/>
                </a:solidFill>
                <a:latin typeface="Modern No. 20" pitchFamily="18" charset="0"/>
                <a:ea typeface="Times New Roman" pitchFamily="18" charset="0"/>
                <a:cs typeface="Arial" pitchFamily="34" charset="0"/>
              </a:rPr>
              <a:t>Results</a:t>
            </a:r>
            <a:endParaRPr lang="ar-SA" smtClean="0"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24579" name="عنصر نائب للمحتوى 7" descr="1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990600" y="1676400"/>
            <a:ext cx="6858000" cy="4572000"/>
          </a:xfrm>
        </p:spPr>
      </p:pic>
      <p:sp>
        <p:nvSpPr>
          <p:cNvPr id="24580" name="Rectangle 1"/>
          <p:cNvSpPr>
            <a:spLocks noChangeArrowheads="1"/>
          </p:cNvSpPr>
          <p:nvPr/>
        </p:nvSpPr>
        <p:spPr bwMode="auto">
          <a:xfrm>
            <a:off x="-609600" y="1066800"/>
            <a:ext cx="3733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2800" b="1">
                <a:solidFill>
                  <a:srgbClr val="0000BC"/>
                </a:solidFill>
                <a:latin typeface="Times New Roman" pitchFamily="18" charset="0"/>
                <a:cs typeface="Times New Roman" pitchFamily="18" charset="0"/>
              </a:rPr>
              <a:t>Table1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8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Modern No. 20" pitchFamily="18" charset="0"/>
              </a:rPr>
              <a:t>Foot Type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066800" y="1981200"/>
            <a:ext cx="6781800" cy="4006850"/>
            <a:chOff x="240" y="864"/>
            <a:chExt cx="5280" cy="3120"/>
          </a:xfrm>
        </p:grpSpPr>
        <p:sp>
          <p:nvSpPr>
            <p:cNvPr id="3078" name="AutoShape 4"/>
            <p:cNvSpPr>
              <a:spLocks noChangeArrowheads="1"/>
            </p:cNvSpPr>
            <p:nvPr/>
          </p:nvSpPr>
          <p:spPr bwMode="auto">
            <a:xfrm>
              <a:off x="240" y="1008"/>
              <a:ext cx="2592" cy="2976"/>
            </a:xfrm>
            <a:prstGeom prst="roundRect">
              <a:avLst>
                <a:gd name="adj" fmla="val 9106"/>
              </a:avLst>
            </a:prstGeom>
            <a:noFill/>
            <a:ln w="254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 rtl="0"/>
              <a:endParaRPr lang="ar-SA"/>
            </a:p>
          </p:txBody>
        </p:sp>
        <p:graphicFrame>
          <p:nvGraphicFramePr>
            <p:cNvPr id="3075" name="Object 5"/>
            <p:cNvGraphicFramePr>
              <a:graphicFrameLocks noChangeAspect="1"/>
            </p:cNvGraphicFramePr>
            <p:nvPr/>
          </p:nvGraphicFramePr>
          <p:xfrm>
            <a:off x="384" y="1344"/>
            <a:ext cx="2280" cy="2555"/>
          </p:xfrm>
          <a:graphic>
            <a:graphicData uri="http://schemas.openxmlformats.org/presentationml/2006/ole">
              <p:oleObj spid="_x0000_s3075" name="مخطط" r:id="rId4" imgW="3600602" imgH="4057802" progId="MSGraph.Chart.8">
                <p:embed followColorScheme="full"/>
              </p:oleObj>
            </a:graphicData>
          </a:graphic>
        </p:graphicFrame>
        <p:sp>
          <p:nvSpPr>
            <p:cNvPr id="88070" name="AutoShape 6"/>
            <p:cNvSpPr>
              <a:spLocks noChangeArrowheads="1"/>
            </p:cNvSpPr>
            <p:nvPr/>
          </p:nvSpPr>
          <p:spPr bwMode="auto">
            <a:xfrm>
              <a:off x="480" y="864"/>
              <a:ext cx="2112" cy="2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rtl="0">
                <a:defRPr/>
              </a:pPr>
              <a:r>
                <a:rPr lang="en-US" dirty="0">
                  <a:solidFill>
                    <a:schemeClr val="bg1"/>
                  </a:solidFill>
                  <a:cs typeface="+mn-cs"/>
                </a:rPr>
                <a:t>               Male</a:t>
              </a:r>
              <a:endParaRPr lang="ar-SA" dirty="0">
                <a:solidFill>
                  <a:schemeClr val="bg1"/>
                </a:solidFill>
                <a:cs typeface="+mn-cs"/>
              </a:endParaRPr>
            </a:p>
          </p:txBody>
        </p:sp>
        <p:sp>
          <p:nvSpPr>
            <p:cNvPr id="3080" name="AutoShape 7"/>
            <p:cNvSpPr>
              <a:spLocks noChangeArrowheads="1"/>
            </p:cNvSpPr>
            <p:nvPr/>
          </p:nvSpPr>
          <p:spPr bwMode="auto">
            <a:xfrm>
              <a:off x="576" y="960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 rtl="0"/>
              <a:endParaRPr lang="ar-SA"/>
            </a:p>
          </p:txBody>
        </p:sp>
        <p:sp>
          <p:nvSpPr>
            <p:cNvPr id="3081" name="AutoShape 8"/>
            <p:cNvSpPr>
              <a:spLocks noChangeArrowheads="1"/>
            </p:cNvSpPr>
            <p:nvPr/>
          </p:nvSpPr>
          <p:spPr bwMode="auto">
            <a:xfrm>
              <a:off x="2400" y="960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 rtl="0"/>
              <a:endParaRPr lang="ar-SA"/>
            </a:p>
          </p:txBody>
        </p:sp>
        <p:sp>
          <p:nvSpPr>
            <p:cNvPr id="3082" name="AutoShape 9"/>
            <p:cNvSpPr>
              <a:spLocks noChangeArrowheads="1"/>
            </p:cNvSpPr>
            <p:nvPr/>
          </p:nvSpPr>
          <p:spPr bwMode="auto">
            <a:xfrm>
              <a:off x="2928" y="1008"/>
              <a:ext cx="2592" cy="2976"/>
            </a:xfrm>
            <a:prstGeom prst="roundRect">
              <a:avLst>
                <a:gd name="adj" fmla="val 9106"/>
              </a:avLst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 rtl="0"/>
              <a:endParaRPr lang="ar-SA"/>
            </a:p>
          </p:txBody>
        </p:sp>
        <p:sp>
          <p:nvSpPr>
            <p:cNvPr id="88075" name="AutoShape 11"/>
            <p:cNvSpPr>
              <a:spLocks noChangeArrowheads="1"/>
            </p:cNvSpPr>
            <p:nvPr/>
          </p:nvSpPr>
          <p:spPr bwMode="auto">
            <a:xfrm>
              <a:off x="3168" y="864"/>
              <a:ext cx="2112" cy="2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rtl="0">
                <a:defRPr/>
              </a:pPr>
              <a:r>
                <a:rPr lang="en-US" dirty="0">
                  <a:cs typeface="+mn-cs"/>
                </a:rPr>
                <a:t>              </a:t>
              </a:r>
              <a:r>
                <a:rPr lang="en-US" dirty="0">
                  <a:solidFill>
                    <a:schemeClr val="bg1"/>
                  </a:solidFill>
                  <a:cs typeface="+mn-cs"/>
                </a:rPr>
                <a:t>female</a:t>
              </a:r>
              <a:endParaRPr lang="ar-SA" dirty="0">
                <a:solidFill>
                  <a:schemeClr val="bg1"/>
                </a:solidFill>
                <a:cs typeface="+mn-cs"/>
              </a:endParaRPr>
            </a:p>
          </p:txBody>
        </p:sp>
        <p:sp>
          <p:nvSpPr>
            <p:cNvPr id="3084" name="AutoShape 12"/>
            <p:cNvSpPr>
              <a:spLocks noChangeArrowheads="1"/>
            </p:cNvSpPr>
            <p:nvPr/>
          </p:nvSpPr>
          <p:spPr bwMode="auto">
            <a:xfrm>
              <a:off x="3264" y="960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 rtl="0"/>
              <a:endParaRPr lang="ar-SA"/>
            </a:p>
          </p:txBody>
        </p:sp>
        <p:sp>
          <p:nvSpPr>
            <p:cNvPr id="3085" name="AutoShape 13"/>
            <p:cNvSpPr>
              <a:spLocks noChangeArrowheads="1"/>
            </p:cNvSpPr>
            <p:nvPr/>
          </p:nvSpPr>
          <p:spPr bwMode="auto">
            <a:xfrm>
              <a:off x="5088" y="960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 rtl="0"/>
              <a:endParaRPr lang="ar-SA"/>
            </a:p>
          </p:txBody>
        </p:sp>
      </p:grpSp>
      <p:graphicFrame>
        <p:nvGraphicFramePr>
          <p:cNvPr id="3074" name="Object 11"/>
          <p:cNvGraphicFramePr>
            <a:graphicFrameLocks noChangeAspect="1"/>
          </p:cNvGraphicFramePr>
          <p:nvPr/>
        </p:nvGraphicFramePr>
        <p:xfrm>
          <a:off x="4724400" y="2438400"/>
          <a:ext cx="2928938" cy="3281363"/>
        </p:xfrm>
        <a:graphic>
          <a:graphicData uri="http://schemas.openxmlformats.org/presentationml/2006/ole">
            <p:oleObj spid="_x0000_s3074" name="مخطط" r:id="rId5" imgW="3600602" imgH="4057802" progId="MSGraph.Chart.8">
              <p:embed followColorScheme="full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OleChart spid="307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Modern No. 20" pitchFamily="18" charset="0"/>
              </a:rPr>
              <a:t>Deformation 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066800" y="1981200"/>
            <a:ext cx="6781800" cy="4006850"/>
            <a:chOff x="240" y="864"/>
            <a:chExt cx="5280" cy="3120"/>
          </a:xfrm>
        </p:grpSpPr>
        <p:sp>
          <p:nvSpPr>
            <p:cNvPr id="4102" name="AutoShape 4"/>
            <p:cNvSpPr>
              <a:spLocks noChangeArrowheads="1"/>
            </p:cNvSpPr>
            <p:nvPr/>
          </p:nvSpPr>
          <p:spPr bwMode="auto">
            <a:xfrm>
              <a:off x="240" y="1008"/>
              <a:ext cx="2592" cy="2976"/>
            </a:xfrm>
            <a:prstGeom prst="roundRect">
              <a:avLst>
                <a:gd name="adj" fmla="val 9106"/>
              </a:avLst>
            </a:prstGeom>
            <a:noFill/>
            <a:ln w="2540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 rtl="0"/>
              <a:endParaRPr lang="ar-SA"/>
            </a:p>
          </p:txBody>
        </p:sp>
        <p:sp>
          <p:nvSpPr>
            <p:cNvPr id="88070" name="AutoShape 6"/>
            <p:cNvSpPr>
              <a:spLocks noChangeArrowheads="1"/>
            </p:cNvSpPr>
            <p:nvPr/>
          </p:nvSpPr>
          <p:spPr bwMode="auto">
            <a:xfrm>
              <a:off x="480" y="864"/>
              <a:ext cx="2112" cy="2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rtl="0">
                <a:defRPr/>
              </a:pPr>
              <a:r>
                <a:rPr lang="en-US" dirty="0">
                  <a:solidFill>
                    <a:schemeClr val="bg1"/>
                  </a:solidFill>
                  <a:cs typeface="+mn-cs"/>
                </a:rPr>
                <a:t>               Male</a:t>
              </a:r>
              <a:endParaRPr lang="ar-SA" dirty="0">
                <a:solidFill>
                  <a:schemeClr val="bg1"/>
                </a:solidFill>
                <a:cs typeface="+mn-cs"/>
              </a:endParaRPr>
            </a:p>
          </p:txBody>
        </p:sp>
        <p:sp>
          <p:nvSpPr>
            <p:cNvPr id="4104" name="AutoShape 7"/>
            <p:cNvSpPr>
              <a:spLocks noChangeArrowheads="1"/>
            </p:cNvSpPr>
            <p:nvPr/>
          </p:nvSpPr>
          <p:spPr bwMode="auto">
            <a:xfrm>
              <a:off x="576" y="960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 rtl="0"/>
              <a:endParaRPr lang="ar-SA"/>
            </a:p>
          </p:txBody>
        </p:sp>
        <p:sp>
          <p:nvSpPr>
            <p:cNvPr id="4105" name="AutoShape 8"/>
            <p:cNvSpPr>
              <a:spLocks noChangeArrowheads="1"/>
            </p:cNvSpPr>
            <p:nvPr/>
          </p:nvSpPr>
          <p:spPr bwMode="auto">
            <a:xfrm>
              <a:off x="2400" y="960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 rtl="0"/>
              <a:endParaRPr lang="ar-SA"/>
            </a:p>
          </p:txBody>
        </p:sp>
        <p:sp>
          <p:nvSpPr>
            <p:cNvPr id="4106" name="AutoShape 9"/>
            <p:cNvSpPr>
              <a:spLocks noChangeArrowheads="1"/>
            </p:cNvSpPr>
            <p:nvPr/>
          </p:nvSpPr>
          <p:spPr bwMode="auto">
            <a:xfrm>
              <a:off x="2928" y="1008"/>
              <a:ext cx="2592" cy="2976"/>
            </a:xfrm>
            <a:prstGeom prst="roundRect">
              <a:avLst>
                <a:gd name="adj" fmla="val 9106"/>
              </a:avLst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 rtl="0"/>
              <a:endParaRPr lang="ar-SA"/>
            </a:p>
          </p:txBody>
        </p:sp>
        <p:sp>
          <p:nvSpPr>
            <p:cNvPr id="88075" name="AutoShape 11"/>
            <p:cNvSpPr>
              <a:spLocks noChangeArrowheads="1"/>
            </p:cNvSpPr>
            <p:nvPr/>
          </p:nvSpPr>
          <p:spPr bwMode="auto">
            <a:xfrm>
              <a:off x="3168" y="864"/>
              <a:ext cx="2112" cy="2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l" rtl="0">
                <a:defRPr/>
              </a:pPr>
              <a:r>
                <a:rPr lang="en-US" dirty="0">
                  <a:cs typeface="+mn-cs"/>
                </a:rPr>
                <a:t>              </a:t>
              </a:r>
              <a:r>
                <a:rPr lang="en-US" dirty="0">
                  <a:solidFill>
                    <a:schemeClr val="bg1"/>
                  </a:solidFill>
                  <a:cs typeface="+mn-cs"/>
                </a:rPr>
                <a:t>female</a:t>
              </a:r>
              <a:endParaRPr lang="ar-SA" dirty="0">
                <a:solidFill>
                  <a:schemeClr val="bg1"/>
                </a:solidFill>
                <a:cs typeface="+mn-cs"/>
              </a:endParaRPr>
            </a:p>
          </p:txBody>
        </p:sp>
        <p:sp>
          <p:nvSpPr>
            <p:cNvPr id="4108" name="AutoShape 12"/>
            <p:cNvSpPr>
              <a:spLocks noChangeArrowheads="1"/>
            </p:cNvSpPr>
            <p:nvPr/>
          </p:nvSpPr>
          <p:spPr bwMode="auto">
            <a:xfrm>
              <a:off x="3264" y="960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 rtl="0"/>
              <a:endParaRPr lang="ar-SA"/>
            </a:p>
          </p:txBody>
        </p:sp>
        <p:sp>
          <p:nvSpPr>
            <p:cNvPr id="4109" name="AutoShape 13"/>
            <p:cNvSpPr>
              <a:spLocks noChangeArrowheads="1"/>
            </p:cNvSpPr>
            <p:nvPr/>
          </p:nvSpPr>
          <p:spPr bwMode="auto">
            <a:xfrm>
              <a:off x="5088" y="960"/>
              <a:ext cx="96" cy="96"/>
            </a:xfrm>
            <a:prstGeom prst="octagon">
              <a:avLst>
                <a:gd name="adj" fmla="val 29287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 rtl="0"/>
              <a:endParaRPr lang="ar-SA"/>
            </a:p>
          </p:txBody>
        </p:sp>
      </p:grpSp>
      <p:graphicFrame>
        <p:nvGraphicFramePr>
          <p:cNvPr id="4098" name="Object 11"/>
          <p:cNvGraphicFramePr>
            <a:graphicFrameLocks noChangeAspect="1"/>
          </p:cNvGraphicFramePr>
          <p:nvPr/>
        </p:nvGraphicFramePr>
        <p:xfrm>
          <a:off x="4724400" y="2438400"/>
          <a:ext cx="2928938" cy="3281363"/>
        </p:xfrm>
        <a:graphic>
          <a:graphicData uri="http://schemas.openxmlformats.org/presentationml/2006/ole">
            <p:oleObj spid="_x0000_s4098" name="مخطط" r:id="rId4" imgW="3600602" imgH="4057802" progId="MSGraph.Chart.8">
              <p:embed followColorScheme="full"/>
            </p:oleObj>
          </a:graphicData>
        </a:graphic>
      </p:graphicFrame>
      <p:graphicFrame>
        <p:nvGraphicFramePr>
          <p:cNvPr id="4099" name="Object 4"/>
          <p:cNvGraphicFramePr>
            <a:graphicFrameLocks noChangeAspect="1"/>
          </p:cNvGraphicFramePr>
          <p:nvPr/>
        </p:nvGraphicFramePr>
        <p:xfrm>
          <a:off x="1262063" y="2438400"/>
          <a:ext cx="2928937" cy="3281363"/>
        </p:xfrm>
        <a:graphic>
          <a:graphicData uri="http://schemas.openxmlformats.org/presentationml/2006/ole">
            <p:oleObj spid="_x0000_s4099" name="مخطط" r:id="rId5" imgW="3600602" imgH="4057802" progId="MSGraph.Chart.8">
              <p:embed followColorScheme="full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OleChart spid="4098" grpId="0"/>
      <p:bldOleChart spid="409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000054"/>
                </a:solidFill>
                <a:latin typeface="Modern No. 20" pitchFamily="18" charset="0"/>
                <a:ea typeface="Times New Roman" pitchFamily="18" charset="0"/>
                <a:cs typeface="Arial" pitchFamily="34" charset="0"/>
              </a:rPr>
              <a:t>Conclusion</a:t>
            </a:r>
            <a:endParaRPr lang="en-US" smtClean="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25603" name="Rectangle 1"/>
          <p:cNvSpPr>
            <a:spLocks noChangeArrowheads="1"/>
          </p:cNvSpPr>
          <p:nvPr/>
        </p:nvSpPr>
        <p:spPr bwMode="auto">
          <a:xfrm>
            <a:off x="304800" y="1371600"/>
            <a:ext cx="8382000" cy="489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Low" rtl="0">
              <a:buFontTx/>
              <a:buChar char="•"/>
              <a:tabLst>
                <a:tab pos="-228600" algn="l"/>
              </a:tabLst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A significant percentage of male and female Saudi population can be classified to have standard feet (&gt;73%)</a:t>
            </a:r>
          </a:p>
          <a:p>
            <a:pPr algn="justLow" rtl="0" eaLnBrk="0" hangingPunct="0">
              <a:buFontTx/>
              <a:buChar char="•"/>
              <a:tabLst>
                <a:tab pos="-228600" algn="l"/>
              </a:tabLst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Broad feet are the least percentage (2 – 14 %) in Saudi population.</a:t>
            </a:r>
          </a:p>
          <a:p>
            <a:pPr algn="justLow" rtl="0" eaLnBrk="0" hangingPunct="0">
              <a:buFontTx/>
              <a:buChar char="•"/>
              <a:tabLst>
                <a:tab pos="-228600" algn="l"/>
              </a:tabLst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In both male and female population more than 85% can be classified to have normal feet.</a:t>
            </a:r>
          </a:p>
          <a:p>
            <a:pPr algn="justLow" rtl="0" eaLnBrk="0" hangingPunct="0">
              <a:buFontTx/>
              <a:buChar char="•"/>
              <a:tabLst>
                <a:tab pos="-228600" algn="l"/>
              </a:tabLst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Deformation of Saudi population feet is less than their Korean one which may be attributed to the different working habits and style of life.</a:t>
            </a:r>
          </a:p>
          <a:p>
            <a:pPr algn="justLow" rtl="0" eaLnBrk="0" hangingPunct="0">
              <a:buFontTx/>
              <a:buChar char="•"/>
              <a:tabLst>
                <a:tab pos="-228600" algn="l"/>
              </a:tabLst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This study needs to be expanded to cover larger sample size to be able to set shoe standards for Saudi population.</a:t>
            </a:r>
          </a:p>
          <a:p>
            <a:pPr algn="justLow" rtl="0" eaLnBrk="0" hangingPunct="0">
              <a:buFontTx/>
              <a:buChar char="•"/>
              <a:tabLst>
                <a:tab pos="-228600" algn="l"/>
              </a:tabLst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We cannot make the same standard for both male and female due to the differences in gender, age and environment.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WordArt 4"/>
          <p:cNvSpPr>
            <a:spLocks noChangeArrowheads="1" noChangeShapeType="1" noTextEdit="1"/>
          </p:cNvSpPr>
          <p:nvPr/>
        </p:nvSpPr>
        <p:spPr bwMode="gray">
          <a:xfrm>
            <a:off x="1708150" y="2565400"/>
            <a:ext cx="5759450" cy="863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 rtl="0"/>
            <a:r>
              <a:rPr lang="en-US" sz="3600" b="1" kern="1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1"/>
                    </a:gs>
                    <a:gs pos="100000">
                      <a:schemeClr val="hlink"/>
                    </a:gs>
                  </a:gsLst>
                  <a:lin ang="0" scaled="1"/>
                </a:gradFill>
                <a:effectLst>
                  <a:outerShdw dist="63500" dir="2212194" algn="ctr" rotWithShape="0">
                    <a:schemeClr val="tx2">
                      <a:alpha val="50000"/>
                    </a:schemeClr>
                  </a:outerShdw>
                </a:effectLst>
                <a:latin typeface="Arial"/>
                <a:cs typeface="Arial"/>
              </a:rPr>
              <a:t>Thank You !</a:t>
            </a:r>
            <a:endParaRPr lang="ar-SA" sz="3600" b="1" kern="10">
              <a:ln w="19050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tx1"/>
                  </a:gs>
                  <a:gs pos="100000">
                    <a:schemeClr val="hlink"/>
                  </a:gs>
                </a:gsLst>
                <a:lin ang="0" scaled="1"/>
              </a:gradFill>
              <a:effectLst>
                <a:outerShdw dist="63500" dir="2212194" algn="ctr" rotWithShape="0">
                  <a:schemeClr val="tx2">
                    <a:alpha val="50000"/>
                  </a:scheme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63563"/>
          </a:xfrm>
        </p:spPr>
        <p:txBody>
          <a:bodyPr/>
          <a:lstStyle/>
          <a:p>
            <a:pPr eaLnBrk="1" hangingPunct="1"/>
            <a:r>
              <a:rPr lang="en-US" sz="3600" b="1" i="1" smtClean="0">
                <a:solidFill>
                  <a:srgbClr val="C00000"/>
                </a:solidFill>
                <a:latin typeface="Monotype Corsiva" pitchFamily="66" charset="0"/>
              </a:rPr>
              <a:t>Acknowledgement</a:t>
            </a:r>
            <a:r>
              <a:rPr lang="en-US" smtClean="0"/>
              <a:t/>
            </a:r>
            <a:br>
              <a:rPr lang="en-US" smtClean="0"/>
            </a:br>
            <a:endParaRPr lang="ar-SA" smtClean="0"/>
          </a:p>
        </p:txBody>
      </p:sp>
      <p:sp>
        <p:nvSpPr>
          <p:cNvPr id="100355" name="Rectangle 3"/>
          <p:cNvSpPr>
            <a:spLocks noChangeArrowheads="1"/>
          </p:cNvSpPr>
          <p:nvPr/>
        </p:nvSpPr>
        <p:spPr bwMode="auto">
          <a:xfrm>
            <a:off x="0" y="2286000"/>
            <a:ext cx="914400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rtl="0"/>
            <a:r>
              <a:rPr lang="en-US" sz="3200" b="1">
                <a:solidFill>
                  <a:srgbClr val="0000BC"/>
                </a:solidFill>
                <a:latin typeface="Footlight MT Light" pitchFamily="18" charset="0"/>
                <a:cs typeface="Times New Roman" pitchFamily="18" charset="0"/>
              </a:rPr>
              <a:t>We indebted to our project supervisor:</a:t>
            </a:r>
          </a:p>
          <a:p>
            <a:pPr algn="l" rtl="0"/>
            <a:endParaRPr lang="en-US" sz="3200"/>
          </a:p>
          <a:p>
            <a:pPr algn="l" rtl="0" eaLnBrk="0" hangingPunct="0"/>
            <a:r>
              <a:rPr lang="en-US" sz="3200" b="1">
                <a:latin typeface="Comic Sans MS" pitchFamily="66" charset="0"/>
                <a:cs typeface="Times New Roman" pitchFamily="18" charset="0"/>
              </a:rPr>
              <a:t>     Dr. Mohamed T.Ibrahim El-Wakad</a:t>
            </a:r>
          </a:p>
          <a:p>
            <a:pPr algn="l" rtl="0" eaLnBrk="0" hangingPunct="0"/>
            <a:endParaRPr lang="en-US" sz="3200"/>
          </a:p>
          <a:p>
            <a:pPr algn="l" rtl="0" eaLnBrk="0" hangingPunct="0"/>
            <a:r>
              <a:rPr lang="en-US" sz="3200" b="1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For his helping and supplying us with his information and experience for his kindness with us.</a:t>
            </a: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Modern No. 20" pitchFamily="18" charset="0"/>
              </a:rPr>
              <a:t>Contents</a:t>
            </a:r>
            <a:endParaRPr lang="en-US" smtClean="0">
              <a:solidFill>
                <a:schemeClr val="accent1"/>
              </a:solidFill>
              <a:latin typeface="Modern No. 20" pitchFamily="18" charset="0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endParaRPr lang="ar-SA"/>
          </a:p>
        </p:txBody>
      </p:sp>
      <p:sp>
        <p:nvSpPr>
          <p:cNvPr id="70702" name="AutoShape 46"/>
          <p:cNvSpPr>
            <a:spLocks noChangeArrowheads="1"/>
          </p:cNvSpPr>
          <p:nvPr/>
        </p:nvSpPr>
        <p:spPr bwMode="ltGray">
          <a:xfrm rot="5400000">
            <a:off x="-2422526" y="1474788"/>
            <a:ext cx="4824413" cy="4770438"/>
          </a:xfrm>
          <a:custGeom>
            <a:avLst/>
            <a:gdLst>
              <a:gd name="G0" fmla="+- 10478 0 0"/>
              <a:gd name="G1" fmla="+- -11739500 0 0"/>
              <a:gd name="G2" fmla="+- 0 0 -11739500"/>
              <a:gd name="T0" fmla="*/ 0 256 1"/>
              <a:gd name="T1" fmla="*/ 180 256 1"/>
              <a:gd name="G3" fmla="+- -11739500 T0 T1"/>
              <a:gd name="T2" fmla="*/ 0 256 1"/>
              <a:gd name="T3" fmla="*/ 90 256 1"/>
              <a:gd name="G4" fmla="+- -11739500 T2 T3"/>
              <a:gd name="G5" fmla="*/ G4 2 1"/>
              <a:gd name="T4" fmla="*/ 90 256 1"/>
              <a:gd name="T5" fmla="*/ 0 256 1"/>
              <a:gd name="G6" fmla="+- -11739500 T4 T5"/>
              <a:gd name="G7" fmla="*/ G6 2 1"/>
              <a:gd name="G8" fmla="abs -1173950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78"/>
              <a:gd name="G18" fmla="*/ 10478 1 2"/>
              <a:gd name="G19" fmla="+- G18 5400 0"/>
              <a:gd name="G20" fmla="cos G19 -11739500"/>
              <a:gd name="G21" fmla="sin G19 -11739500"/>
              <a:gd name="G22" fmla="+- G20 10800 0"/>
              <a:gd name="G23" fmla="+- G21 10800 0"/>
              <a:gd name="G24" fmla="+- 10800 0 G20"/>
              <a:gd name="G25" fmla="+- 10478 10800 0"/>
              <a:gd name="G26" fmla="?: G9 G17 G25"/>
              <a:gd name="G27" fmla="?: G9 0 21600"/>
              <a:gd name="G28" fmla="cos 10800 -11739500"/>
              <a:gd name="G29" fmla="sin 10800 -11739500"/>
              <a:gd name="G30" fmla="sin 10478 -11739500"/>
              <a:gd name="G31" fmla="+- G28 10800 0"/>
              <a:gd name="G32" fmla="+- G29 10800 0"/>
              <a:gd name="G33" fmla="+- G30 10800 0"/>
              <a:gd name="G34" fmla="?: G4 0 G31"/>
              <a:gd name="G35" fmla="?: -11739500 G34 0"/>
              <a:gd name="G36" fmla="?: G6 G35 G31"/>
              <a:gd name="G37" fmla="+- 21600 0 G36"/>
              <a:gd name="G38" fmla="?: G4 0 G33"/>
              <a:gd name="G39" fmla="?: -1173950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62 w 21600"/>
              <a:gd name="T15" fmla="*/ 10638 h 21600"/>
              <a:gd name="T16" fmla="*/ 10800 w 21600"/>
              <a:gd name="T17" fmla="*/ 322 h 21600"/>
              <a:gd name="T18" fmla="*/ 21438 w 21600"/>
              <a:gd name="T19" fmla="*/ 1063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23" y="10641"/>
                </a:moveTo>
                <a:cubicBezTo>
                  <a:pt x="410" y="4916"/>
                  <a:pt x="5075" y="321"/>
                  <a:pt x="10800" y="322"/>
                </a:cubicBezTo>
                <a:cubicBezTo>
                  <a:pt x="16524" y="322"/>
                  <a:pt x="21189" y="4916"/>
                  <a:pt x="21276" y="10641"/>
                </a:cubicBezTo>
                <a:lnTo>
                  <a:pt x="21598" y="10636"/>
                </a:lnTo>
                <a:cubicBezTo>
                  <a:pt x="21509" y="4736"/>
                  <a:pt x="16700" y="-1"/>
                  <a:pt x="10799" y="0"/>
                </a:cubicBezTo>
                <a:cubicBezTo>
                  <a:pt x="4899" y="0"/>
                  <a:pt x="90" y="4736"/>
                  <a:pt x="1" y="10636"/>
                </a:cubicBez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tint val="45490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tint val="45490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>
              <a:defRPr/>
            </a:pPr>
            <a:endParaRPr lang="ar-SA">
              <a:cs typeface="+mn-cs"/>
            </a:endParaRPr>
          </a:p>
        </p:txBody>
      </p:sp>
      <p:sp>
        <p:nvSpPr>
          <p:cNvPr id="70703" name="AutoShape 47"/>
          <p:cNvSpPr>
            <a:spLocks noChangeArrowheads="1"/>
          </p:cNvSpPr>
          <p:nvPr/>
        </p:nvSpPr>
        <p:spPr bwMode="ltGray">
          <a:xfrm rot="5400000" flipH="1">
            <a:off x="-2016918" y="1910556"/>
            <a:ext cx="4032250" cy="3929063"/>
          </a:xfrm>
          <a:custGeom>
            <a:avLst/>
            <a:gdLst>
              <a:gd name="G0" fmla="+- 56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6"/>
              <a:gd name="G18" fmla="*/ 56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6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6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372 w 21600"/>
              <a:gd name="T15" fmla="*/ 10800 h 21600"/>
              <a:gd name="T16" fmla="*/ 10800 w 21600"/>
              <a:gd name="T17" fmla="*/ 10744 h 21600"/>
              <a:gd name="T18" fmla="*/ 16228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744" y="10800"/>
                </a:moveTo>
                <a:cubicBezTo>
                  <a:pt x="10744" y="10769"/>
                  <a:pt x="10769" y="10744"/>
                  <a:pt x="10800" y="10744"/>
                </a:cubicBezTo>
                <a:cubicBezTo>
                  <a:pt x="10830" y="10743"/>
                  <a:pt x="10855" y="10769"/>
                  <a:pt x="10856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gradFill rotWithShape="1">
            <a:gsLst>
              <a:gs pos="0">
                <a:schemeClr val="hlink">
                  <a:alpha val="36000"/>
                </a:schemeClr>
              </a:gs>
              <a:gs pos="100000">
                <a:schemeClr val="hlink">
                  <a:gamma/>
                  <a:tint val="33725"/>
                  <a:invGamma/>
                </a:schemeClr>
              </a:gs>
            </a:gsLst>
            <a:lin ang="540000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rtl="0">
              <a:defRPr/>
            </a:pPr>
            <a:endParaRPr lang="ar-SA">
              <a:cs typeface="+mn-cs"/>
            </a:endParaRPr>
          </a:p>
        </p:txBody>
      </p:sp>
      <p:sp>
        <p:nvSpPr>
          <p:cNvPr id="70704" name="AutoShape 48"/>
          <p:cNvSpPr>
            <a:spLocks noChangeArrowheads="1"/>
          </p:cNvSpPr>
          <p:nvPr/>
        </p:nvSpPr>
        <p:spPr bwMode="gray">
          <a:xfrm>
            <a:off x="1828800" y="5283200"/>
            <a:ext cx="44196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l" rtl="0"/>
            <a:r>
              <a:rPr lang="en-US" b="1"/>
              <a:t>Results</a:t>
            </a:r>
            <a:endParaRPr lang="en-US"/>
          </a:p>
        </p:txBody>
      </p:sp>
      <p:sp>
        <p:nvSpPr>
          <p:cNvPr id="70705" name="AutoShape 49"/>
          <p:cNvSpPr>
            <a:spLocks noChangeArrowheads="1"/>
          </p:cNvSpPr>
          <p:nvPr/>
        </p:nvSpPr>
        <p:spPr bwMode="gray">
          <a:xfrm>
            <a:off x="2514600" y="3810000"/>
            <a:ext cx="44196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l" rtl="0"/>
            <a:r>
              <a:rPr lang="en-US" b="1"/>
              <a:t>Method</a:t>
            </a:r>
            <a:endParaRPr lang="en-US"/>
          </a:p>
        </p:txBody>
      </p:sp>
      <p:sp>
        <p:nvSpPr>
          <p:cNvPr id="70706" name="AutoShape 50"/>
          <p:cNvSpPr>
            <a:spLocks noChangeArrowheads="1"/>
          </p:cNvSpPr>
          <p:nvPr/>
        </p:nvSpPr>
        <p:spPr bwMode="gray">
          <a:xfrm>
            <a:off x="2514600" y="3200400"/>
            <a:ext cx="44196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l" rtl="0"/>
            <a:r>
              <a:rPr lang="en-US" b="1"/>
              <a:t>Objective</a:t>
            </a:r>
            <a:endParaRPr lang="en-US"/>
          </a:p>
        </p:txBody>
      </p:sp>
      <p:sp>
        <p:nvSpPr>
          <p:cNvPr id="70707" name="AutoShape 51"/>
          <p:cNvSpPr>
            <a:spLocks noChangeArrowheads="1"/>
          </p:cNvSpPr>
          <p:nvPr/>
        </p:nvSpPr>
        <p:spPr bwMode="gray">
          <a:xfrm>
            <a:off x="1752600" y="1828800"/>
            <a:ext cx="44196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l" rtl="0"/>
            <a:r>
              <a:rPr lang="en-US" b="1"/>
              <a:t>Review</a:t>
            </a:r>
            <a:endParaRPr lang="en-US"/>
          </a:p>
        </p:txBody>
      </p:sp>
      <p:sp>
        <p:nvSpPr>
          <p:cNvPr id="70708" name="AutoShape 52"/>
          <p:cNvSpPr>
            <a:spLocks noChangeArrowheads="1"/>
          </p:cNvSpPr>
          <p:nvPr/>
        </p:nvSpPr>
        <p:spPr bwMode="gray">
          <a:xfrm>
            <a:off x="914400" y="1295400"/>
            <a:ext cx="4419600" cy="4572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l" rtl="0"/>
            <a:r>
              <a:rPr lang="en-US" b="1"/>
              <a:t>Introduction</a:t>
            </a:r>
            <a:endParaRPr lang="en-US"/>
          </a:p>
        </p:txBody>
      </p:sp>
      <p:grpSp>
        <p:nvGrpSpPr>
          <p:cNvPr id="9227" name="Group 53"/>
          <p:cNvGrpSpPr>
            <a:grpSpLocks/>
          </p:cNvGrpSpPr>
          <p:nvPr/>
        </p:nvGrpSpPr>
        <p:grpSpPr bwMode="auto">
          <a:xfrm>
            <a:off x="533400" y="1295400"/>
            <a:ext cx="381000" cy="381000"/>
            <a:chOff x="2078" y="1680"/>
            <a:chExt cx="1615" cy="1615"/>
          </a:xfrm>
        </p:grpSpPr>
        <p:sp>
          <p:nvSpPr>
            <p:cNvPr id="9296" name="Oval 54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l" rtl="0"/>
              <a:endParaRPr lang="ar-SA"/>
            </a:p>
          </p:txBody>
        </p:sp>
        <p:sp>
          <p:nvSpPr>
            <p:cNvPr id="9297" name="Oval 55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l" rtl="0"/>
              <a:endParaRPr lang="ar-SA"/>
            </a:p>
          </p:txBody>
        </p:sp>
        <p:sp>
          <p:nvSpPr>
            <p:cNvPr id="70712" name="Oval 56"/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 rtl="0">
                <a:defRPr/>
              </a:pPr>
              <a:endParaRPr lang="ar-SA">
                <a:cs typeface="+mn-cs"/>
              </a:endParaRPr>
            </a:p>
          </p:txBody>
        </p:sp>
        <p:sp>
          <p:nvSpPr>
            <p:cNvPr id="9299" name="Oval 57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 rtl="0"/>
              <a:endParaRPr lang="ar-SA"/>
            </a:p>
          </p:txBody>
        </p:sp>
        <p:sp>
          <p:nvSpPr>
            <p:cNvPr id="70714" name="Oval 58"/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l" rtl="0">
                <a:defRPr/>
              </a:pPr>
              <a:endParaRPr lang="ar-SA">
                <a:cs typeface="+mn-cs"/>
              </a:endParaRPr>
            </a:p>
          </p:txBody>
        </p:sp>
        <p:sp>
          <p:nvSpPr>
            <p:cNvPr id="9301" name="Oval 59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l" rtl="0"/>
              <a:endParaRPr lang="ar-SA"/>
            </a:p>
          </p:txBody>
        </p:sp>
      </p:grpSp>
      <p:grpSp>
        <p:nvGrpSpPr>
          <p:cNvPr id="9228" name="Group 60"/>
          <p:cNvGrpSpPr>
            <a:grpSpLocks/>
          </p:cNvGrpSpPr>
          <p:nvPr/>
        </p:nvGrpSpPr>
        <p:grpSpPr bwMode="auto">
          <a:xfrm>
            <a:off x="1371600" y="1905000"/>
            <a:ext cx="381000" cy="381000"/>
            <a:chOff x="2078" y="1680"/>
            <a:chExt cx="1615" cy="1615"/>
          </a:xfrm>
        </p:grpSpPr>
        <p:sp>
          <p:nvSpPr>
            <p:cNvPr id="9290" name="Oval 61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l" rtl="0"/>
              <a:endParaRPr lang="ar-SA"/>
            </a:p>
          </p:txBody>
        </p:sp>
        <p:sp>
          <p:nvSpPr>
            <p:cNvPr id="9291" name="Oval 62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l" rtl="0"/>
              <a:endParaRPr lang="ar-SA"/>
            </a:p>
          </p:txBody>
        </p:sp>
        <p:sp>
          <p:nvSpPr>
            <p:cNvPr id="70719" name="Oval 63"/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 rtl="0">
                <a:defRPr/>
              </a:pPr>
              <a:endParaRPr lang="ar-SA">
                <a:cs typeface="+mn-cs"/>
              </a:endParaRPr>
            </a:p>
          </p:txBody>
        </p:sp>
        <p:sp>
          <p:nvSpPr>
            <p:cNvPr id="9293" name="Oval 6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48BE67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 rtl="0"/>
              <a:endParaRPr lang="ar-SA"/>
            </a:p>
          </p:txBody>
        </p:sp>
        <p:sp>
          <p:nvSpPr>
            <p:cNvPr id="70721" name="Oval 65"/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l" rtl="0">
                <a:defRPr/>
              </a:pPr>
              <a:endParaRPr lang="ar-SA">
                <a:cs typeface="+mn-cs"/>
              </a:endParaRPr>
            </a:p>
          </p:txBody>
        </p:sp>
        <p:sp>
          <p:nvSpPr>
            <p:cNvPr id="9295" name="Oval 6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48BE67"/>
                </a:gs>
                <a:gs pos="100000">
                  <a:srgbClr val="235C32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l" rtl="0"/>
              <a:endParaRPr lang="ar-SA"/>
            </a:p>
          </p:txBody>
        </p:sp>
      </p:grpSp>
      <p:grpSp>
        <p:nvGrpSpPr>
          <p:cNvPr id="9229" name="Group 67"/>
          <p:cNvGrpSpPr>
            <a:grpSpLocks/>
          </p:cNvGrpSpPr>
          <p:nvPr/>
        </p:nvGrpSpPr>
        <p:grpSpPr bwMode="auto">
          <a:xfrm>
            <a:off x="2133600" y="3276600"/>
            <a:ext cx="381000" cy="381000"/>
            <a:chOff x="2078" y="1680"/>
            <a:chExt cx="1615" cy="1615"/>
          </a:xfrm>
        </p:grpSpPr>
        <p:sp>
          <p:nvSpPr>
            <p:cNvPr id="9284" name="Oval 68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l" rtl="0"/>
              <a:endParaRPr lang="ar-SA"/>
            </a:p>
          </p:txBody>
        </p:sp>
        <p:sp>
          <p:nvSpPr>
            <p:cNvPr id="9285" name="Oval 69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l" rtl="0"/>
              <a:endParaRPr lang="ar-SA"/>
            </a:p>
          </p:txBody>
        </p:sp>
        <p:sp>
          <p:nvSpPr>
            <p:cNvPr id="70726" name="Oval 70"/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 rtl="0">
                <a:defRPr/>
              </a:pPr>
              <a:endParaRPr lang="ar-SA">
                <a:cs typeface="+mn-cs"/>
              </a:endParaRPr>
            </a:p>
          </p:txBody>
        </p:sp>
        <p:sp>
          <p:nvSpPr>
            <p:cNvPr id="9287" name="Oval 71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0F5368"/>
                </a:gs>
              </a:gsLst>
              <a:lin ang="54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 rtl="0"/>
              <a:endParaRPr lang="ar-SA"/>
            </a:p>
          </p:txBody>
        </p:sp>
        <p:sp>
          <p:nvSpPr>
            <p:cNvPr id="70728" name="Oval 72"/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l" rtl="0">
                <a:defRPr/>
              </a:pPr>
              <a:endParaRPr lang="ar-SA">
                <a:cs typeface="+mn-cs"/>
              </a:endParaRPr>
            </a:p>
          </p:txBody>
        </p:sp>
        <p:sp>
          <p:nvSpPr>
            <p:cNvPr id="9289" name="Oval 73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10576D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l" rtl="0"/>
              <a:endParaRPr lang="ar-SA"/>
            </a:p>
          </p:txBody>
        </p:sp>
      </p:grpSp>
      <p:grpSp>
        <p:nvGrpSpPr>
          <p:cNvPr id="9230" name="Group 74"/>
          <p:cNvGrpSpPr>
            <a:grpSpLocks/>
          </p:cNvGrpSpPr>
          <p:nvPr/>
        </p:nvGrpSpPr>
        <p:grpSpPr bwMode="auto">
          <a:xfrm>
            <a:off x="2133600" y="3886200"/>
            <a:ext cx="381000" cy="381000"/>
            <a:chOff x="2078" y="1680"/>
            <a:chExt cx="1615" cy="1615"/>
          </a:xfrm>
        </p:grpSpPr>
        <p:sp>
          <p:nvSpPr>
            <p:cNvPr id="9278" name="Oval 75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l" rtl="0"/>
              <a:endParaRPr lang="ar-SA"/>
            </a:p>
          </p:txBody>
        </p:sp>
        <p:sp>
          <p:nvSpPr>
            <p:cNvPr id="9279" name="Oval 76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l" rtl="0"/>
              <a:endParaRPr lang="ar-SA"/>
            </a:p>
          </p:txBody>
        </p:sp>
        <p:sp>
          <p:nvSpPr>
            <p:cNvPr id="70733" name="Oval 77"/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 rtl="0">
                <a:defRPr/>
              </a:pPr>
              <a:endParaRPr lang="ar-SA">
                <a:cs typeface="+mn-cs"/>
              </a:endParaRPr>
            </a:p>
          </p:txBody>
        </p:sp>
        <p:sp>
          <p:nvSpPr>
            <p:cNvPr id="9281" name="Oval 78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8D67E1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 rtl="0"/>
              <a:endParaRPr lang="ar-SA"/>
            </a:p>
          </p:txBody>
        </p:sp>
        <p:sp>
          <p:nvSpPr>
            <p:cNvPr id="70735" name="Oval 79"/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l" rtl="0">
                <a:defRPr/>
              </a:pPr>
              <a:endParaRPr lang="ar-SA">
                <a:cs typeface="+mn-cs"/>
              </a:endParaRPr>
            </a:p>
          </p:txBody>
        </p:sp>
        <p:sp>
          <p:nvSpPr>
            <p:cNvPr id="9283" name="Oval 80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8D67E1"/>
                </a:gs>
                <a:gs pos="100000">
                  <a:srgbClr val="45326D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l" rtl="0"/>
              <a:endParaRPr lang="ar-SA"/>
            </a:p>
          </p:txBody>
        </p:sp>
      </p:grpSp>
      <p:grpSp>
        <p:nvGrpSpPr>
          <p:cNvPr id="9231" name="Group 81"/>
          <p:cNvGrpSpPr>
            <a:grpSpLocks/>
          </p:cNvGrpSpPr>
          <p:nvPr/>
        </p:nvGrpSpPr>
        <p:grpSpPr bwMode="auto">
          <a:xfrm>
            <a:off x="1447800" y="5334000"/>
            <a:ext cx="355600" cy="381000"/>
            <a:chOff x="2078" y="1680"/>
            <a:chExt cx="1615" cy="1615"/>
          </a:xfrm>
        </p:grpSpPr>
        <p:sp>
          <p:nvSpPr>
            <p:cNvPr id="9272" name="Oval 8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l" rtl="0"/>
              <a:endParaRPr lang="ar-SA"/>
            </a:p>
          </p:txBody>
        </p:sp>
        <p:sp>
          <p:nvSpPr>
            <p:cNvPr id="9273" name="Oval 8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l" rtl="0"/>
              <a:endParaRPr lang="ar-SA"/>
            </a:p>
          </p:txBody>
        </p:sp>
        <p:sp>
          <p:nvSpPr>
            <p:cNvPr id="70740" name="Oval 84"/>
            <p:cNvSpPr>
              <a:spLocks noChangeArrowheads="1"/>
            </p:cNvSpPr>
            <p:nvPr/>
          </p:nvSpPr>
          <p:spPr bwMode="gray">
            <a:xfrm>
              <a:off x="2251" y="1855"/>
              <a:ext cx="1262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 rtl="0">
                <a:defRPr/>
              </a:pPr>
              <a:endParaRPr lang="ar-SA">
                <a:cs typeface="+mn-cs"/>
              </a:endParaRPr>
            </a:p>
          </p:txBody>
        </p:sp>
        <p:sp>
          <p:nvSpPr>
            <p:cNvPr id="9275" name="Oval 8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E35E23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 rtl="0"/>
              <a:endParaRPr lang="ar-SA"/>
            </a:p>
          </p:txBody>
        </p:sp>
        <p:sp>
          <p:nvSpPr>
            <p:cNvPr id="70742" name="Oval 86"/>
            <p:cNvSpPr>
              <a:spLocks noChangeArrowheads="1"/>
            </p:cNvSpPr>
            <p:nvPr/>
          </p:nvSpPr>
          <p:spPr bwMode="gray">
            <a:xfrm>
              <a:off x="2338" y="1936"/>
              <a:ext cx="1096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l" rtl="0">
                <a:defRPr/>
              </a:pPr>
              <a:endParaRPr lang="ar-SA">
                <a:cs typeface="+mn-cs"/>
              </a:endParaRPr>
            </a:p>
          </p:txBody>
        </p:sp>
        <p:sp>
          <p:nvSpPr>
            <p:cNvPr id="9277" name="Oval 8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E35E23"/>
                </a:gs>
                <a:gs pos="100000">
                  <a:srgbClr val="6E2E11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l" rtl="0"/>
              <a:endParaRPr lang="ar-SA"/>
            </a:p>
          </p:txBody>
        </p:sp>
      </p:grpSp>
      <p:grpSp>
        <p:nvGrpSpPr>
          <p:cNvPr id="9232" name="Group 60"/>
          <p:cNvGrpSpPr>
            <a:grpSpLocks/>
          </p:cNvGrpSpPr>
          <p:nvPr/>
        </p:nvGrpSpPr>
        <p:grpSpPr bwMode="auto">
          <a:xfrm>
            <a:off x="2819400" y="2438400"/>
            <a:ext cx="228600" cy="228600"/>
            <a:chOff x="2078" y="1680"/>
            <a:chExt cx="1615" cy="1615"/>
          </a:xfrm>
        </p:grpSpPr>
        <p:sp>
          <p:nvSpPr>
            <p:cNvPr id="9266" name="Oval 61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l" rtl="0"/>
              <a:endParaRPr lang="ar-SA"/>
            </a:p>
          </p:txBody>
        </p:sp>
        <p:sp>
          <p:nvSpPr>
            <p:cNvPr id="9267" name="Oval 62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l" rtl="0"/>
              <a:endParaRPr lang="ar-SA"/>
            </a:p>
          </p:txBody>
        </p:sp>
        <p:sp>
          <p:nvSpPr>
            <p:cNvPr id="51" name="Oval 63"/>
            <p:cNvSpPr>
              <a:spLocks noChangeArrowheads="1"/>
            </p:cNvSpPr>
            <p:nvPr/>
          </p:nvSpPr>
          <p:spPr bwMode="gray">
            <a:xfrm>
              <a:off x="2257" y="1859"/>
              <a:ext cx="1256" cy="1256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 rtl="0">
                <a:defRPr/>
              </a:pPr>
              <a:endParaRPr lang="ar-SA">
                <a:cs typeface="+mn-cs"/>
              </a:endParaRPr>
            </a:p>
          </p:txBody>
        </p:sp>
        <p:sp>
          <p:nvSpPr>
            <p:cNvPr id="9269" name="Oval 6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48BE67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 rtl="0"/>
              <a:endParaRPr lang="ar-SA"/>
            </a:p>
          </p:txBody>
        </p:sp>
        <p:sp>
          <p:nvSpPr>
            <p:cNvPr id="53" name="Oval 65"/>
            <p:cNvSpPr>
              <a:spLocks noChangeArrowheads="1"/>
            </p:cNvSpPr>
            <p:nvPr/>
          </p:nvSpPr>
          <p:spPr bwMode="gray">
            <a:xfrm>
              <a:off x="2336" y="1938"/>
              <a:ext cx="1099" cy="1099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l" rtl="0">
                <a:defRPr/>
              </a:pPr>
              <a:endParaRPr lang="ar-SA">
                <a:cs typeface="+mn-cs"/>
              </a:endParaRPr>
            </a:p>
          </p:txBody>
        </p:sp>
        <p:sp>
          <p:nvSpPr>
            <p:cNvPr id="9271" name="Oval 6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48BE67"/>
                </a:gs>
                <a:gs pos="100000">
                  <a:srgbClr val="235C32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l" rtl="0"/>
              <a:endParaRPr lang="ar-SA"/>
            </a:p>
          </p:txBody>
        </p:sp>
      </p:grpSp>
      <p:sp>
        <p:nvSpPr>
          <p:cNvPr id="55" name="AutoShape 51"/>
          <p:cNvSpPr>
            <a:spLocks noChangeArrowheads="1"/>
          </p:cNvSpPr>
          <p:nvPr/>
        </p:nvSpPr>
        <p:spPr bwMode="gray">
          <a:xfrm>
            <a:off x="3124200" y="2362200"/>
            <a:ext cx="2438400" cy="3556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l" rtl="0"/>
            <a:endParaRPr lang="en-US" b="1"/>
          </a:p>
          <a:p>
            <a:pPr algn="l" rtl="0"/>
            <a:r>
              <a:rPr lang="en-US" b="1"/>
              <a:t>Foot shape</a:t>
            </a:r>
            <a:endParaRPr lang="en-US"/>
          </a:p>
          <a:p>
            <a:pPr algn="l" rtl="0"/>
            <a:endParaRPr lang="en-US"/>
          </a:p>
        </p:txBody>
      </p:sp>
      <p:grpSp>
        <p:nvGrpSpPr>
          <p:cNvPr id="9234" name="Group 60"/>
          <p:cNvGrpSpPr>
            <a:grpSpLocks/>
          </p:cNvGrpSpPr>
          <p:nvPr/>
        </p:nvGrpSpPr>
        <p:grpSpPr bwMode="auto">
          <a:xfrm>
            <a:off x="2819400" y="2819400"/>
            <a:ext cx="228600" cy="228600"/>
            <a:chOff x="2078" y="1680"/>
            <a:chExt cx="1615" cy="1615"/>
          </a:xfrm>
        </p:grpSpPr>
        <p:sp>
          <p:nvSpPr>
            <p:cNvPr id="9260" name="Oval 61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l" rtl="0"/>
              <a:endParaRPr lang="ar-SA"/>
            </a:p>
          </p:txBody>
        </p:sp>
        <p:sp>
          <p:nvSpPr>
            <p:cNvPr id="9261" name="Oval 62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l" rtl="0"/>
              <a:endParaRPr lang="ar-SA"/>
            </a:p>
          </p:txBody>
        </p:sp>
        <p:sp>
          <p:nvSpPr>
            <p:cNvPr id="59" name="Oval 63"/>
            <p:cNvSpPr>
              <a:spLocks noChangeArrowheads="1"/>
            </p:cNvSpPr>
            <p:nvPr/>
          </p:nvSpPr>
          <p:spPr bwMode="gray">
            <a:xfrm>
              <a:off x="2257" y="1859"/>
              <a:ext cx="1256" cy="1256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 rtl="0">
                <a:defRPr/>
              </a:pPr>
              <a:endParaRPr lang="ar-SA">
                <a:cs typeface="+mn-cs"/>
              </a:endParaRPr>
            </a:p>
          </p:txBody>
        </p:sp>
        <p:sp>
          <p:nvSpPr>
            <p:cNvPr id="9263" name="Oval 6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48BE67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 rtl="0"/>
              <a:endParaRPr lang="ar-SA"/>
            </a:p>
          </p:txBody>
        </p:sp>
        <p:sp>
          <p:nvSpPr>
            <p:cNvPr id="61" name="Oval 65"/>
            <p:cNvSpPr>
              <a:spLocks noChangeArrowheads="1"/>
            </p:cNvSpPr>
            <p:nvPr/>
          </p:nvSpPr>
          <p:spPr bwMode="gray">
            <a:xfrm>
              <a:off x="2336" y="1938"/>
              <a:ext cx="1099" cy="1099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l" rtl="0">
                <a:defRPr/>
              </a:pPr>
              <a:endParaRPr lang="ar-SA">
                <a:cs typeface="+mn-cs"/>
              </a:endParaRPr>
            </a:p>
          </p:txBody>
        </p:sp>
        <p:sp>
          <p:nvSpPr>
            <p:cNvPr id="9265" name="Oval 6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48BE67"/>
                </a:gs>
                <a:gs pos="100000">
                  <a:srgbClr val="235C32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l" rtl="0"/>
              <a:endParaRPr lang="ar-SA"/>
            </a:p>
          </p:txBody>
        </p:sp>
      </p:grpSp>
      <p:sp>
        <p:nvSpPr>
          <p:cNvPr id="63" name="AutoShape 51"/>
          <p:cNvSpPr>
            <a:spLocks noChangeArrowheads="1"/>
          </p:cNvSpPr>
          <p:nvPr/>
        </p:nvSpPr>
        <p:spPr bwMode="gray">
          <a:xfrm>
            <a:off x="3124200" y="2743200"/>
            <a:ext cx="2438400" cy="3556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l" rtl="0"/>
            <a:endParaRPr lang="en-US" b="1"/>
          </a:p>
          <a:p>
            <a:pPr algn="l" rtl="0"/>
            <a:r>
              <a:rPr lang="en-US" b="1"/>
              <a:t>Halux valgus</a:t>
            </a:r>
            <a:endParaRPr lang="en-US"/>
          </a:p>
          <a:p>
            <a:pPr algn="l" rtl="0"/>
            <a:endParaRPr lang="en-US"/>
          </a:p>
        </p:txBody>
      </p:sp>
      <p:sp>
        <p:nvSpPr>
          <p:cNvPr id="64" name="AutoShape 51"/>
          <p:cNvSpPr>
            <a:spLocks noChangeArrowheads="1"/>
          </p:cNvSpPr>
          <p:nvPr/>
        </p:nvSpPr>
        <p:spPr bwMode="gray">
          <a:xfrm>
            <a:off x="3048000" y="4724400"/>
            <a:ext cx="2438400" cy="3556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l" rtl="0"/>
            <a:r>
              <a:rPr lang="en-US" b="1"/>
              <a:t>Halux angle</a:t>
            </a:r>
          </a:p>
        </p:txBody>
      </p:sp>
      <p:sp>
        <p:nvSpPr>
          <p:cNvPr id="65" name="AutoShape 51"/>
          <p:cNvSpPr>
            <a:spLocks noChangeArrowheads="1"/>
          </p:cNvSpPr>
          <p:nvPr/>
        </p:nvSpPr>
        <p:spPr bwMode="gray">
          <a:xfrm>
            <a:off x="3048000" y="4343400"/>
            <a:ext cx="2438400" cy="3556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l" rtl="0"/>
            <a:endParaRPr lang="en-US" b="1"/>
          </a:p>
          <a:p>
            <a:pPr algn="l" rtl="0"/>
            <a:r>
              <a:rPr lang="en-US" b="1"/>
              <a:t>Foot shape</a:t>
            </a:r>
            <a:endParaRPr lang="en-US"/>
          </a:p>
          <a:p>
            <a:pPr algn="l" rtl="0"/>
            <a:endParaRPr lang="en-US"/>
          </a:p>
        </p:txBody>
      </p:sp>
      <p:grpSp>
        <p:nvGrpSpPr>
          <p:cNvPr id="9238" name="Group 74"/>
          <p:cNvGrpSpPr>
            <a:grpSpLocks/>
          </p:cNvGrpSpPr>
          <p:nvPr/>
        </p:nvGrpSpPr>
        <p:grpSpPr bwMode="auto">
          <a:xfrm>
            <a:off x="2743200" y="4754563"/>
            <a:ext cx="228600" cy="198437"/>
            <a:chOff x="2078" y="1680"/>
            <a:chExt cx="1615" cy="1615"/>
          </a:xfrm>
        </p:grpSpPr>
        <p:sp>
          <p:nvSpPr>
            <p:cNvPr id="9254" name="Oval 75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l" rtl="0"/>
              <a:endParaRPr lang="ar-SA"/>
            </a:p>
          </p:txBody>
        </p:sp>
        <p:sp>
          <p:nvSpPr>
            <p:cNvPr id="9255" name="Oval 76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l" rtl="0"/>
              <a:endParaRPr lang="ar-SA"/>
            </a:p>
          </p:txBody>
        </p:sp>
        <p:sp>
          <p:nvSpPr>
            <p:cNvPr id="69" name="Oval 77"/>
            <p:cNvSpPr>
              <a:spLocks noChangeArrowheads="1"/>
            </p:cNvSpPr>
            <p:nvPr/>
          </p:nvSpPr>
          <p:spPr bwMode="gray">
            <a:xfrm>
              <a:off x="2257" y="1861"/>
              <a:ext cx="1256" cy="1253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 rtl="0">
                <a:defRPr/>
              </a:pPr>
              <a:endParaRPr lang="ar-SA">
                <a:cs typeface="+mn-cs"/>
              </a:endParaRPr>
            </a:p>
          </p:txBody>
        </p:sp>
        <p:sp>
          <p:nvSpPr>
            <p:cNvPr id="9257" name="Oval 78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8D67E1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 rtl="0"/>
              <a:endParaRPr lang="ar-SA"/>
            </a:p>
          </p:txBody>
        </p:sp>
        <p:sp>
          <p:nvSpPr>
            <p:cNvPr id="71" name="Oval 79"/>
            <p:cNvSpPr>
              <a:spLocks noChangeArrowheads="1"/>
            </p:cNvSpPr>
            <p:nvPr/>
          </p:nvSpPr>
          <p:spPr bwMode="gray">
            <a:xfrm>
              <a:off x="2336" y="1938"/>
              <a:ext cx="1099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l" rtl="0">
                <a:defRPr/>
              </a:pPr>
              <a:endParaRPr lang="ar-SA">
                <a:cs typeface="+mn-cs"/>
              </a:endParaRPr>
            </a:p>
          </p:txBody>
        </p:sp>
        <p:sp>
          <p:nvSpPr>
            <p:cNvPr id="9259" name="Oval 80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8D67E1"/>
                </a:gs>
                <a:gs pos="100000">
                  <a:srgbClr val="45326D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l" rtl="0"/>
              <a:endParaRPr lang="ar-SA"/>
            </a:p>
          </p:txBody>
        </p:sp>
      </p:grpSp>
      <p:grpSp>
        <p:nvGrpSpPr>
          <p:cNvPr id="9239" name="Group 74"/>
          <p:cNvGrpSpPr>
            <a:grpSpLocks/>
          </p:cNvGrpSpPr>
          <p:nvPr/>
        </p:nvGrpSpPr>
        <p:grpSpPr bwMode="auto">
          <a:xfrm>
            <a:off x="2743200" y="4419600"/>
            <a:ext cx="228600" cy="228600"/>
            <a:chOff x="2078" y="1680"/>
            <a:chExt cx="1615" cy="1615"/>
          </a:xfrm>
        </p:grpSpPr>
        <p:sp>
          <p:nvSpPr>
            <p:cNvPr id="9248" name="Oval 75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l" rtl="0"/>
              <a:endParaRPr lang="ar-SA"/>
            </a:p>
          </p:txBody>
        </p:sp>
        <p:sp>
          <p:nvSpPr>
            <p:cNvPr id="9249" name="Oval 76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l" rtl="0"/>
              <a:endParaRPr lang="ar-SA"/>
            </a:p>
          </p:txBody>
        </p:sp>
        <p:sp>
          <p:nvSpPr>
            <p:cNvPr id="76" name="Oval 77"/>
            <p:cNvSpPr>
              <a:spLocks noChangeArrowheads="1"/>
            </p:cNvSpPr>
            <p:nvPr/>
          </p:nvSpPr>
          <p:spPr bwMode="gray">
            <a:xfrm>
              <a:off x="2257" y="1859"/>
              <a:ext cx="1256" cy="1256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 rtl="0">
                <a:defRPr/>
              </a:pPr>
              <a:endParaRPr lang="ar-SA">
                <a:cs typeface="+mn-cs"/>
              </a:endParaRPr>
            </a:p>
          </p:txBody>
        </p:sp>
        <p:sp>
          <p:nvSpPr>
            <p:cNvPr id="9251" name="Oval 78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8D67E1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 rtl="0"/>
              <a:endParaRPr lang="ar-SA"/>
            </a:p>
          </p:txBody>
        </p:sp>
        <p:sp>
          <p:nvSpPr>
            <p:cNvPr id="78" name="Oval 79"/>
            <p:cNvSpPr>
              <a:spLocks noChangeArrowheads="1"/>
            </p:cNvSpPr>
            <p:nvPr/>
          </p:nvSpPr>
          <p:spPr bwMode="gray">
            <a:xfrm>
              <a:off x="2336" y="1938"/>
              <a:ext cx="1099" cy="1099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l" rtl="0">
                <a:defRPr/>
              </a:pPr>
              <a:endParaRPr lang="ar-SA">
                <a:cs typeface="+mn-cs"/>
              </a:endParaRPr>
            </a:p>
          </p:txBody>
        </p:sp>
        <p:sp>
          <p:nvSpPr>
            <p:cNvPr id="9253" name="Oval 80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8D67E1"/>
                </a:gs>
                <a:gs pos="100000">
                  <a:srgbClr val="45326D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l" rtl="0"/>
              <a:endParaRPr lang="ar-SA"/>
            </a:p>
          </p:txBody>
        </p:sp>
      </p:grpSp>
      <p:sp>
        <p:nvSpPr>
          <p:cNvPr id="80" name="AutoShape 48"/>
          <p:cNvSpPr>
            <a:spLocks noChangeArrowheads="1"/>
          </p:cNvSpPr>
          <p:nvPr/>
        </p:nvSpPr>
        <p:spPr bwMode="gray">
          <a:xfrm>
            <a:off x="1066800" y="5816600"/>
            <a:ext cx="44196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l" rtl="0"/>
            <a:endParaRPr lang="en-US" b="1"/>
          </a:p>
          <a:p>
            <a:pPr algn="l" rtl="0"/>
            <a:r>
              <a:rPr lang="en-US" b="1"/>
              <a:t>Conclusion</a:t>
            </a:r>
            <a:endParaRPr lang="en-US"/>
          </a:p>
          <a:p>
            <a:pPr algn="l" rtl="0"/>
            <a:endParaRPr lang="en-US"/>
          </a:p>
        </p:txBody>
      </p:sp>
      <p:grpSp>
        <p:nvGrpSpPr>
          <p:cNvPr id="9241" name="Group 53"/>
          <p:cNvGrpSpPr>
            <a:grpSpLocks/>
          </p:cNvGrpSpPr>
          <p:nvPr/>
        </p:nvGrpSpPr>
        <p:grpSpPr bwMode="auto">
          <a:xfrm>
            <a:off x="609600" y="5867400"/>
            <a:ext cx="381000" cy="381000"/>
            <a:chOff x="2078" y="1680"/>
            <a:chExt cx="1615" cy="1615"/>
          </a:xfrm>
        </p:grpSpPr>
        <p:sp>
          <p:nvSpPr>
            <p:cNvPr id="9242" name="Oval 54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l" rtl="0"/>
              <a:endParaRPr lang="ar-SA"/>
            </a:p>
          </p:txBody>
        </p:sp>
        <p:sp>
          <p:nvSpPr>
            <p:cNvPr id="9243" name="Oval 55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l" rtl="0"/>
              <a:endParaRPr lang="ar-SA"/>
            </a:p>
          </p:txBody>
        </p:sp>
        <p:sp>
          <p:nvSpPr>
            <p:cNvPr id="85" name="Oval 56"/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l" rtl="0">
                <a:defRPr/>
              </a:pPr>
              <a:endParaRPr lang="ar-SA">
                <a:cs typeface="+mn-cs"/>
              </a:endParaRPr>
            </a:p>
          </p:txBody>
        </p:sp>
        <p:sp>
          <p:nvSpPr>
            <p:cNvPr id="9245" name="Oval 57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 rtl="0"/>
              <a:endParaRPr lang="ar-SA"/>
            </a:p>
          </p:txBody>
        </p:sp>
        <p:sp>
          <p:nvSpPr>
            <p:cNvPr id="87" name="Oval 58"/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l" rtl="0">
                <a:defRPr/>
              </a:pPr>
              <a:endParaRPr lang="ar-SA">
                <a:cs typeface="+mn-cs"/>
              </a:endParaRPr>
            </a:p>
          </p:txBody>
        </p:sp>
        <p:sp>
          <p:nvSpPr>
            <p:cNvPr id="9247" name="Oval 59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l" rtl="0"/>
              <a:endParaRPr lang="ar-SA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0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0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0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0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0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0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0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0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0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0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/>
      <p:bldP spid="70704" grpId="0" animBg="1"/>
      <p:bldP spid="70705" grpId="0" animBg="1"/>
      <p:bldP spid="70706" grpId="0" animBg="1"/>
      <p:bldP spid="70707" grpId="0" animBg="1"/>
      <p:bldP spid="70708" grpId="0" animBg="1"/>
      <p:bldP spid="55" grpId="0" animBg="1"/>
      <p:bldP spid="63" grpId="0" animBg="1"/>
      <p:bldP spid="64" grpId="0" animBg="1"/>
      <p:bldP spid="65" grpId="0" animBg="1"/>
      <p:bldP spid="8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Modern No. 20" pitchFamily="18" charset="0"/>
              </a:rPr>
              <a:t>Introduction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9125" y="1395413"/>
            <a:ext cx="7824788" cy="48529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endParaRPr lang="en-GB" smtClean="0"/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endParaRPr lang="en-GB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The health of the foot depends to a great extent on the design of the shoes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The design of the shoes depend on the shape of the foot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endParaRPr lang="en-GB" sz="32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GB" smtClean="0">
                <a:latin typeface="Times New Roman" pitchFamily="18" charset="0"/>
                <a:cs typeface="Times New Roman" pitchFamily="18" charset="0"/>
              </a:rPr>
              <a:t>Failing to wear comfortable shoes may lead to foot deformity(e.g.</a:t>
            </a: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 hallux valgus)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Modern No. 20" pitchFamily="18" charset="0"/>
              </a:rPr>
              <a:t>Introduction</a:t>
            </a:r>
            <a:endParaRPr lang="ar-SA" smtClean="0">
              <a:latin typeface="Modern No. 20" pitchFamily="18" charset="0"/>
            </a:endParaRPr>
          </a:p>
        </p:txBody>
      </p:sp>
      <p:sp>
        <p:nvSpPr>
          <p:cNvPr id="11267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The purpose of this study to: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classify the foot shape Saudi population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determining the existence of </a:t>
            </a:r>
            <a:r>
              <a:rPr lang="en-US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Hallux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valgus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foot deformity in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Saudi population and it's percentage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ar-SA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3"/>
          <p:cNvSpPr>
            <a:spLocks noChangeArrowheads="1"/>
          </p:cNvSpPr>
          <p:nvPr/>
        </p:nvSpPr>
        <p:spPr bwMode="auto">
          <a:xfrm>
            <a:off x="5562600" y="3352800"/>
            <a:ext cx="2286000" cy="2667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0" eaLnBrk="0" hangingPunct="0"/>
            <a:endParaRPr lang="ar-SA">
              <a:latin typeface="Verdana" pitchFamily="34" charset="0"/>
            </a:endParaRPr>
          </a:p>
        </p:txBody>
      </p:sp>
      <p:sp>
        <p:nvSpPr>
          <p:cNvPr id="12291" name="AutoShape 5"/>
          <p:cNvSpPr>
            <a:spLocks noChangeArrowheads="1"/>
          </p:cNvSpPr>
          <p:nvPr/>
        </p:nvSpPr>
        <p:spPr bwMode="auto">
          <a:xfrm>
            <a:off x="1143000" y="3200400"/>
            <a:ext cx="2286000" cy="2667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0" eaLnBrk="0" hangingPunct="0"/>
            <a:endParaRPr lang="ar-SA">
              <a:latin typeface="Verdana" pitchFamily="34" charset="0"/>
            </a:endParaRPr>
          </a:p>
        </p:txBody>
      </p:sp>
      <p:sp>
        <p:nvSpPr>
          <p:cNvPr id="12292" name="Text Box 6"/>
          <p:cNvSpPr txBox="1">
            <a:spLocks noChangeArrowheads="1"/>
          </p:cNvSpPr>
          <p:nvPr/>
        </p:nvSpPr>
        <p:spPr bwMode="auto">
          <a:xfrm>
            <a:off x="1238250" y="3781425"/>
            <a:ext cx="203835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 eaLnBrk="0" hangingPunct="0"/>
            <a:r>
              <a:rPr lang="en-US" sz="3200" b="1"/>
              <a:t>Foot shape</a:t>
            </a:r>
            <a:endParaRPr lang="en-US" sz="3200" b="1">
              <a:solidFill>
                <a:srgbClr val="000000"/>
              </a:solidFill>
            </a:endParaRPr>
          </a:p>
        </p:txBody>
      </p:sp>
      <p:sp>
        <p:nvSpPr>
          <p:cNvPr id="72711" name="Freeform 7"/>
          <p:cNvSpPr>
            <a:spLocks/>
          </p:cNvSpPr>
          <p:nvPr/>
        </p:nvSpPr>
        <p:spPr bwMode="gray">
          <a:xfrm>
            <a:off x="3222625" y="3255963"/>
            <a:ext cx="903288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 algn="l" rtl="0">
              <a:defRPr/>
            </a:pPr>
            <a:endParaRPr lang="ar-SA">
              <a:cs typeface="+mn-cs"/>
            </a:endParaRPr>
          </a:p>
        </p:txBody>
      </p:sp>
      <p:sp>
        <p:nvSpPr>
          <p:cNvPr id="12294" name="AutoShape 8"/>
          <p:cNvSpPr>
            <a:spLocks noChangeAspect="1" noChangeArrowheads="1" noTextEdit="1"/>
          </p:cNvSpPr>
          <p:nvPr/>
        </p:nvSpPr>
        <p:spPr bwMode="gray">
          <a:xfrm flipH="1">
            <a:off x="4868863" y="3252788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72713" name="Freeform 9"/>
          <p:cNvSpPr>
            <a:spLocks/>
          </p:cNvSpPr>
          <p:nvPr/>
        </p:nvSpPr>
        <p:spPr bwMode="gray">
          <a:xfrm flipH="1">
            <a:off x="4875213" y="3255963"/>
            <a:ext cx="903287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 algn="l" rtl="0">
              <a:defRPr/>
            </a:pPr>
            <a:endParaRPr lang="ar-SA">
              <a:cs typeface="+mn-cs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048000" y="1628775"/>
            <a:ext cx="2998788" cy="1601788"/>
            <a:chOff x="1997" y="1314"/>
            <a:chExt cx="1889" cy="1009"/>
          </a:xfrm>
        </p:grpSpPr>
        <p:grpSp>
          <p:nvGrpSpPr>
            <p:cNvPr id="12300" name="Group 11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72716" name="Oval 12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rtl="0">
                  <a:defRPr/>
                </a:pPr>
                <a:endParaRPr lang="ar-SA">
                  <a:cs typeface="+mn-cs"/>
                </a:endParaRPr>
              </a:p>
            </p:txBody>
          </p:sp>
          <p:sp>
            <p:nvSpPr>
              <p:cNvPr id="72717" name="Oval 13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rtl="0">
                  <a:defRPr/>
                </a:pPr>
                <a:endParaRPr lang="ar-SA">
                  <a:cs typeface="+mn-cs"/>
                </a:endParaRPr>
              </a:p>
            </p:txBody>
          </p:sp>
        </p:grpSp>
        <p:sp>
          <p:nvSpPr>
            <p:cNvPr id="72718" name="Oval 14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l" rtl="0">
                <a:defRPr/>
              </a:pPr>
              <a:endParaRPr lang="ar-SA">
                <a:cs typeface="+mn-cs"/>
              </a:endParaRPr>
            </a:p>
          </p:txBody>
        </p:sp>
        <p:sp>
          <p:nvSpPr>
            <p:cNvPr id="72719" name="Oval 15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l" rtl="0">
                <a:defRPr/>
              </a:pPr>
              <a:endParaRPr lang="ar-SA">
                <a:cs typeface="+mn-cs"/>
              </a:endParaRPr>
            </a:p>
          </p:txBody>
        </p:sp>
        <p:sp>
          <p:nvSpPr>
            <p:cNvPr id="72720" name="Oval 16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l" rtl="0">
                <a:defRPr/>
              </a:pPr>
              <a:endParaRPr lang="ar-SA">
                <a:cs typeface="+mn-cs"/>
              </a:endParaRPr>
            </a:p>
          </p:txBody>
        </p:sp>
        <p:sp>
          <p:nvSpPr>
            <p:cNvPr id="72721" name="Oval 17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 algn="l" rtl="0">
                <a:defRPr/>
              </a:pPr>
              <a:endParaRPr lang="ar-SA">
                <a:cs typeface="+mn-cs"/>
              </a:endParaRPr>
            </a:p>
          </p:txBody>
        </p:sp>
      </p:grpSp>
      <p:sp>
        <p:nvSpPr>
          <p:cNvPr id="12297" name="Text Box 19"/>
          <p:cNvSpPr txBox="1">
            <a:spLocks noChangeArrowheads="1"/>
          </p:cNvSpPr>
          <p:nvPr/>
        </p:nvSpPr>
        <p:spPr bwMode="auto">
          <a:xfrm>
            <a:off x="5962650" y="3886200"/>
            <a:ext cx="203835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 eaLnBrk="0" hangingPunct="0"/>
            <a:r>
              <a:rPr lang="en-US" sz="3200" b="1"/>
              <a:t>Halux valgus</a:t>
            </a:r>
            <a:endParaRPr lang="en-US" sz="3200" b="1">
              <a:solidFill>
                <a:srgbClr val="000000"/>
              </a:solidFill>
            </a:endParaRPr>
          </a:p>
        </p:txBody>
      </p:sp>
      <p:sp>
        <p:nvSpPr>
          <p:cNvPr id="12298" name="مستطيل 20"/>
          <p:cNvSpPr>
            <a:spLocks noChangeArrowheads="1"/>
          </p:cNvSpPr>
          <p:nvPr/>
        </p:nvSpPr>
        <p:spPr bwMode="auto">
          <a:xfrm>
            <a:off x="3733800" y="1905000"/>
            <a:ext cx="152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defRPr/>
            </a:pPr>
            <a:r>
              <a:rPr lang="en-US" sz="2800" b="1" dirty="0">
                <a:solidFill>
                  <a:schemeClr val="tx1">
                    <a:lumMod val="50000"/>
                  </a:schemeClr>
                </a:solidFill>
              </a:rPr>
              <a:t>Review</a:t>
            </a:r>
            <a:endParaRPr lang="ar-SA" sz="28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152400" y="304800"/>
            <a:ext cx="1371600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Modern No. 20" pitchFamily="18" charset="0"/>
              </a:rPr>
              <a:t>Review</a:t>
            </a:r>
            <a:endParaRPr lang="ar-SA" sz="3200" dirty="0">
              <a:latin typeface="Modern No. 20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2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72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/>
      <p:bldP spid="12291" grpId="0" animBg="1"/>
      <p:bldP spid="12292" grpId="0"/>
      <p:bldP spid="72711" grpId="0" animBg="1"/>
      <p:bldP spid="72713" grpId="0" animBg="1"/>
      <p:bldP spid="1229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Modern No. 20" pitchFamily="18" charset="0"/>
              </a:rPr>
              <a:t/>
            </a:r>
            <a:br>
              <a:rPr lang="en-US" smtClean="0">
                <a:latin typeface="Modern No. 20" pitchFamily="18" charset="0"/>
              </a:rPr>
            </a:br>
            <a:r>
              <a:rPr lang="en-US" smtClean="0">
                <a:latin typeface="Modern No. 20" pitchFamily="18" charset="0"/>
              </a:rPr>
              <a:t>1.Foot shape:</a:t>
            </a:r>
            <a:br>
              <a:rPr lang="en-US" smtClean="0">
                <a:latin typeface="Modern No. 20" pitchFamily="18" charset="0"/>
              </a:rPr>
            </a:br>
            <a:endParaRPr lang="ar-SA" smtClean="0">
              <a:latin typeface="Modern No. 20" pitchFamily="18" charset="0"/>
            </a:endParaRPr>
          </a:p>
        </p:txBody>
      </p:sp>
      <p:sp>
        <p:nvSpPr>
          <p:cNvPr id="13315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Wingdings" pitchFamily="2" charset="2"/>
              <a:buNone/>
            </a:pPr>
            <a:endParaRPr lang="en-GB" smtClean="0"/>
          </a:p>
          <a:p>
            <a:pPr marL="514350" indent="-514350" eaLnBrk="1" hangingPunct="1">
              <a:buFont typeface="Wingdings" pitchFamily="2" charset="2"/>
              <a:buNone/>
            </a:pPr>
            <a:endParaRPr lang="en-GB" smtClean="0"/>
          </a:p>
          <a:p>
            <a:pPr marL="514350" indent="-514350" eaLnBrk="1" hangingPunct="1">
              <a:buFont typeface="Arial" pitchFamily="34" charset="0"/>
              <a:buChar char="•"/>
            </a:pPr>
            <a:r>
              <a:rPr lang="en-GB" smtClean="0">
                <a:latin typeface="Times New Roman" pitchFamily="18" charset="0"/>
                <a:cs typeface="Times New Roman" pitchFamily="18" charset="0"/>
              </a:rPr>
              <a:t>Knowledge of foot shape is important to design shoes which fit properly.</a:t>
            </a:r>
          </a:p>
          <a:p>
            <a:pPr marL="514350" indent="-514350" eaLnBrk="1" hangingPunct="1">
              <a:buFont typeface="Arial" pitchFamily="34" charset="0"/>
              <a:buChar char="•"/>
            </a:pPr>
            <a:endParaRPr lang="en-GB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buFont typeface="Arial" pitchFamily="34" charset="0"/>
              <a:buChar char="•"/>
            </a:pPr>
            <a:r>
              <a:rPr lang="en-GB" smtClean="0">
                <a:latin typeface="Times New Roman" pitchFamily="18" charset="0"/>
                <a:cs typeface="Times New Roman" pitchFamily="18" charset="0"/>
              </a:rPr>
              <a:t>Differences between genders, age, ethnic origin can also influence foot shape</a:t>
            </a:r>
            <a:endParaRPr lang="ar-SA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Modern No. 20" pitchFamily="18" charset="0"/>
              </a:rPr>
              <a:t>2. Halux valgus: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Wingdings" pitchFamily="2" charset="2"/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buFont typeface="Wingdings" pitchFamily="2" charset="2"/>
              <a:buNone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What is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Hallux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valgus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hangingPunct="1">
              <a:buFont typeface="Wingdings" pitchFamily="2" charset="2"/>
              <a:buNone/>
              <a:defRPr/>
            </a:pP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term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hallux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valgus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bunion)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actually describes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what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happens to the big toe. The big toe tilts over towards the smaller toes and a bony lump appears on the inside of the foot.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theme/theme1.xml><?xml version="1.0" encoding="utf-8"?>
<a:theme xmlns:a="http://schemas.openxmlformats.org/drawingml/2006/main" name="sample">
  <a:themeElements>
    <a:clrScheme name="مخصص 1">
      <a:dk1>
        <a:srgbClr val="1D528D"/>
      </a:dk1>
      <a:lt1>
        <a:srgbClr val="FFFFFF"/>
      </a:lt1>
      <a:dk2>
        <a:srgbClr val="000000"/>
      </a:dk2>
      <a:lt2>
        <a:srgbClr val="C0C0C0"/>
      </a:lt2>
      <a:accent1>
        <a:srgbClr val="1B9AD9"/>
      </a:accent1>
      <a:accent2>
        <a:srgbClr val="E4A04E"/>
      </a:accent2>
      <a:accent3>
        <a:srgbClr val="FFFFFF"/>
      </a:accent3>
      <a:accent4>
        <a:srgbClr val="174578"/>
      </a:accent4>
      <a:accent5>
        <a:srgbClr val="ABCAE9"/>
      </a:accent5>
      <a:accent6>
        <a:srgbClr val="CF9146"/>
      </a:accent6>
      <a:hlink>
        <a:srgbClr val="153D69"/>
      </a:hlink>
      <a:folHlink>
        <a:srgbClr val="969696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sample 1">
        <a:dk1>
          <a:srgbClr val="003366"/>
        </a:dk1>
        <a:lt1>
          <a:srgbClr val="FFFFFF"/>
        </a:lt1>
        <a:dk2>
          <a:srgbClr val="000000"/>
        </a:dk2>
        <a:lt2>
          <a:srgbClr val="C0C0C0"/>
        </a:lt2>
        <a:accent1>
          <a:srgbClr val="3556A7"/>
        </a:accent1>
        <a:accent2>
          <a:srgbClr val="C78DD7"/>
        </a:accent2>
        <a:accent3>
          <a:srgbClr val="FFFFFF"/>
        </a:accent3>
        <a:accent4>
          <a:srgbClr val="002A56"/>
        </a:accent4>
        <a:accent5>
          <a:srgbClr val="AEB4D0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399D72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ECCBC"/>
        </a:accent5>
        <a:accent6>
          <a:srgbClr val="E78A00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1B9AD9"/>
        </a:accent1>
        <a:accent2>
          <a:srgbClr val="E4A04E"/>
        </a:accent2>
        <a:accent3>
          <a:srgbClr val="FFFFFF"/>
        </a:accent3>
        <a:accent4>
          <a:srgbClr val="174578"/>
        </a:accent4>
        <a:accent5>
          <a:srgbClr val="ABCAE9"/>
        </a:accent5>
        <a:accent6>
          <a:srgbClr val="CF9146"/>
        </a:accent6>
        <a:hlink>
          <a:srgbClr val="66CC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مستند" ma:contentTypeID="0x0101005859B943E25CF94EAAFF261814668912" ma:contentTypeVersion="1" ma:contentTypeDescription="إنشاء مستند جديد." ma:contentTypeScope="" ma:versionID="191359952d53cb51a8ec27066fe92c3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b0644a7e13efc998d0e8f4d0158f56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جدولة تاريخ البدء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جدولة تاريخ الانتهاء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المحتوى"/>
        <xsd:element ref="dc:title" minOccurs="0" maxOccurs="1" ma:index="4" ma:displayName="ال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DE970F5-3651-49EB-AC3A-995FB546A7EA}"/>
</file>

<file path=customXml/itemProps2.xml><?xml version="1.0" encoding="utf-8"?>
<ds:datastoreItem xmlns:ds="http://schemas.openxmlformats.org/officeDocument/2006/customXml" ds:itemID="{DC9FA063-5E8F-40FE-8A3C-F22363955C3F}"/>
</file>

<file path=customXml/itemProps3.xml><?xml version="1.0" encoding="utf-8"?>
<ds:datastoreItem xmlns:ds="http://schemas.openxmlformats.org/officeDocument/2006/customXml" ds:itemID="{BB14813F-18AD-4E49-A4C7-6E0A945168E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932</TotalTime>
  <Words>834</Words>
  <Application>Microsoft PowerPoint</Application>
  <PresentationFormat>عرض على الشاشة (3:4)‏</PresentationFormat>
  <Paragraphs>162</Paragraphs>
  <Slides>24</Slides>
  <Notes>24</Notes>
  <HiddenSlides>0</HiddenSlides>
  <MMClips>0</MMClips>
  <ScaleCrop>false</ScaleCrop>
  <HeadingPairs>
    <vt:vector size="8" baseType="variant">
      <vt:variant>
        <vt:lpstr>الخطوط المستخدمة</vt:lpstr>
      </vt:variant>
      <vt:variant>
        <vt:i4>11</vt:i4>
      </vt:variant>
      <vt:variant>
        <vt:lpstr>سمة</vt:lpstr>
      </vt:variant>
      <vt:variant>
        <vt:i4>1</vt:i4>
      </vt:variant>
      <vt:variant>
        <vt:lpstr>خوادم OLE مضمنة</vt:lpstr>
      </vt:variant>
      <vt:variant>
        <vt:i4>3</vt:i4>
      </vt:variant>
      <vt:variant>
        <vt:lpstr>عناوين الشرائح</vt:lpstr>
      </vt:variant>
      <vt:variant>
        <vt:i4>24</vt:i4>
      </vt:variant>
    </vt:vector>
  </HeadingPairs>
  <TitlesOfParts>
    <vt:vector size="39" baseType="lpstr">
      <vt:lpstr>Arial</vt:lpstr>
      <vt:lpstr>Verdana</vt:lpstr>
      <vt:lpstr>Wingdings</vt:lpstr>
      <vt:lpstr>Calibri</vt:lpstr>
      <vt:lpstr>Forte</vt:lpstr>
      <vt:lpstr>Arial Narrow</vt:lpstr>
      <vt:lpstr>Monotype Corsiva</vt:lpstr>
      <vt:lpstr>Footlight MT Light</vt:lpstr>
      <vt:lpstr>Times New Roman</vt:lpstr>
      <vt:lpstr>Comic Sans MS</vt:lpstr>
      <vt:lpstr>Modern No. 20</vt:lpstr>
      <vt:lpstr>sample</vt:lpstr>
      <vt:lpstr>Image</vt:lpstr>
      <vt:lpstr>Equation</vt:lpstr>
      <vt:lpstr>مخطط</vt:lpstr>
      <vt:lpstr>Preliminary study For Saudi footwear standardization</vt:lpstr>
      <vt:lpstr>   Dedication    </vt:lpstr>
      <vt:lpstr>Acknowledgement </vt:lpstr>
      <vt:lpstr>Contents</vt:lpstr>
      <vt:lpstr>Introduction</vt:lpstr>
      <vt:lpstr>Introduction</vt:lpstr>
      <vt:lpstr>الشريحة 7</vt:lpstr>
      <vt:lpstr> 1.Foot shape: </vt:lpstr>
      <vt:lpstr>2. Halux valgus:</vt:lpstr>
      <vt:lpstr>Figures 1  show how hallux valgus (bunion) looks like</vt:lpstr>
      <vt:lpstr>الشريحة 11</vt:lpstr>
      <vt:lpstr>الشريحة 12</vt:lpstr>
      <vt:lpstr>2. Halux valgus:</vt:lpstr>
      <vt:lpstr>Objective</vt:lpstr>
      <vt:lpstr>Method</vt:lpstr>
      <vt:lpstr>Method</vt:lpstr>
      <vt:lpstr>Method</vt:lpstr>
      <vt:lpstr>Method</vt:lpstr>
      <vt:lpstr>Method</vt:lpstr>
      <vt:lpstr>Results</vt:lpstr>
      <vt:lpstr>Foot Type</vt:lpstr>
      <vt:lpstr>Deformation </vt:lpstr>
      <vt:lpstr>Conclusion</vt:lpstr>
      <vt:lpstr>الشريحة 24</vt:lpstr>
    </vt:vector>
  </TitlesOfParts>
  <Company>Guilddesign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Sung Ha, Park</dc:creator>
  <cp:lastModifiedBy>digital systems</cp:lastModifiedBy>
  <cp:revision>110</cp:revision>
  <dcterms:created xsi:type="dcterms:W3CDTF">2004-08-26T06:30:40Z</dcterms:created>
  <dcterms:modified xsi:type="dcterms:W3CDTF">2009-02-16T18:56:28Z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0x0101005859B943E25CF94EAAFF261814668912</vt:lpwstr>
  </property>
</Properties>
</file>