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68" r:id="rId4"/>
    <p:sldId id="274" r:id="rId5"/>
    <p:sldId id="269" r:id="rId6"/>
    <p:sldId id="270" r:id="rId7"/>
    <p:sldId id="271" r:id="rId8"/>
    <p:sldId id="272" r:id="rId9"/>
    <p:sldId id="273" r:id="rId10"/>
    <p:sldId id="258" r:id="rId11"/>
    <p:sldId id="259" r:id="rId12"/>
    <p:sldId id="261" r:id="rId13"/>
    <p:sldId id="262" r:id="rId14"/>
    <p:sldId id="263" r:id="rId15"/>
    <p:sldId id="264" r:id="rId16"/>
    <p:sldId id="265" r:id="rId17"/>
    <p:sldId id="266" r:id="rId18"/>
    <p:sldId id="267" r:id="rId19"/>
    <p:sldId id="275" r:id="rId20"/>
    <p:sldId id="276"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4165" autoAdjust="0"/>
    <p:restoredTop sz="88360" autoAdjust="0"/>
  </p:normalViewPr>
  <p:slideViewPr>
    <p:cSldViewPr>
      <p:cViewPr>
        <p:scale>
          <a:sx n="69" d="100"/>
          <a:sy n="69" d="100"/>
        </p:scale>
        <p:origin x="-23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20/02/1430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20/02/1430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214282" y="4286256"/>
            <a:ext cx="8229600" cy="4525963"/>
          </a:xfrm>
        </p:spPr>
        <p:txBody>
          <a:bodyPr/>
          <a:lstStyle/>
          <a:p>
            <a:pPr>
              <a:buNone/>
            </a:pPr>
            <a:r>
              <a:rPr lang="en-US" b="1" dirty="0" smtClean="0">
                <a:solidFill>
                  <a:schemeClr val="bg1"/>
                </a:solidFill>
              </a:rPr>
              <a:t>Separation of Heart and Respiration signals using MATLAB                           </a:t>
            </a:r>
            <a:endParaRPr lang="en-US" dirty="0" smtClean="0">
              <a:solidFill>
                <a:schemeClr val="bg1"/>
              </a:solidFill>
            </a:endParaRPr>
          </a:p>
          <a:p>
            <a:endParaRPr lang="ar-SA" dirty="0"/>
          </a:p>
        </p:txBody>
      </p:sp>
      <p:pic>
        <p:nvPicPr>
          <p:cNvPr id="4" name="Picture 2"/>
          <p:cNvPicPr>
            <a:picLocks noChangeAspect="1" noChangeArrowheads="1"/>
          </p:cNvPicPr>
          <p:nvPr/>
        </p:nvPicPr>
        <p:blipFill>
          <a:blip r:embed="rId2"/>
          <a:srcRect/>
          <a:stretch>
            <a:fillRect/>
          </a:stretch>
        </p:blipFill>
        <p:spPr bwMode="auto">
          <a:xfrm>
            <a:off x="357158" y="0"/>
            <a:ext cx="8572500" cy="1628775"/>
          </a:xfrm>
          <a:prstGeom prst="rect">
            <a:avLst/>
          </a:prstGeom>
          <a:noFill/>
          <a:ln w="9525">
            <a:noFill/>
            <a:miter lim="800000"/>
            <a:headEnd/>
            <a:tailEnd/>
          </a:ln>
          <a:effectLst/>
        </p:spPr>
      </p:pic>
      <p:sp>
        <p:nvSpPr>
          <p:cNvPr id="5" name="مستطيل 4"/>
          <p:cNvSpPr/>
          <p:nvPr/>
        </p:nvSpPr>
        <p:spPr>
          <a:xfrm>
            <a:off x="857224" y="5534561"/>
            <a:ext cx="7715304" cy="1323439"/>
          </a:xfrm>
          <a:prstGeom prst="rect">
            <a:avLst/>
          </a:prstGeom>
        </p:spPr>
        <p:txBody>
          <a:bodyPr wrap="square">
            <a:spAutoFit/>
          </a:bodyPr>
          <a:lstStyle/>
          <a:p>
            <a:r>
              <a:rPr lang="ar-SA" sz="4000" dirty="0" smtClean="0">
                <a:solidFill>
                  <a:prstClr val="black">
                    <a:tint val="75000"/>
                  </a:prstClr>
                </a:solidFill>
              </a:rPr>
              <a:t> </a:t>
            </a:r>
            <a:endParaRPr lang="en-US" sz="4000" dirty="0" smtClean="0">
              <a:solidFill>
                <a:schemeClr val="bg1">
                  <a:lumMod val="50000"/>
                </a:schemeClr>
              </a:solidFill>
            </a:endParaRPr>
          </a:p>
          <a:p>
            <a:r>
              <a:rPr lang="en-US" sz="4000" b="1" dirty="0" smtClean="0">
                <a:solidFill>
                  <a:schemeClr val="accent3"/>
                </a:solidFill>
              </a:rPr>
              <a:t>Dr. Ali </a:t>
            </a:r>
            <a:r>
              <a:rPr lang="en-US" sz="4000" b="1" dirty="0" err="1" smtClean="0">
                <a:solidFill>
                  <a:schemeClr val="accent3"/>
                </a:solidFill>
              </a:rPr>
              <a:t>Saad</a:t>
            </a:r>
            <a:r>
              <a:rPr lang="en-US" sz="4000" b="1" dirty="0" smtClean="0">
                <a:solidFill>
                  <a:schemeClr val="accent3"/>
                </a:solidFill>
              </a:rPr>
              <a:t> </a:t>
            </a:r>
            <a:r>
              <a:rPr lang="ar-SA" sz="4000" dirty="0" smtClean="0">
                <a:solidFill>
                  <a:schemeClr val="accent3"/>
                </a:solidFill>
              </a:rPr>
              <a:t>:</a:t>
            </a:r>
            <a:r>
              <a:rPr lang="en-US" sz="4000" dirty="0" smtClean="0">
                <a:solidFill>
                  <a:schemeClr val="accent3"/>
                </a:solidFill>
              </a:rPr>
              <a:t>  Under supervision of </a:t>
            </a:r>
            <a:endParaRPr lang="ar-SA" dirty="0">
              <a:solidFill>
                <a:schemeClr val="accent3"/>
              </a:solidFill>
            </a:endParaRPr>
          </a:p>
        </p:txBody>
      </p:sp>
      <p:sp>
        <p:nvSpPr>
          <p:cNvPr id="9" name="مستطيل 8"/>
          <p:cNvSpPr/>
          <p:nvPr/>
        </p:nvSpPr>
        <p:spPr>
          <a:xfrm>
            <a:off x="1643042" y="2285992"/>
            <a:ext cx="5502147" cy="1754326"/>
          </a:xfrm>
          <a:prstGeom prst="rect">
            <a:avLst/>
          </a:prstGeom>
          <a:solidFill>
            <a:schemeClr val="tx1"/>
          </a:solidFill>
        </p:spPr>
        <p:txBody>
          <a:bodyPr wrap="none" lIns="91440" tIns="45720" rIns="91440" bIns="45720">
            <a:spAutoFit/>
          </a:bodyPr>
          <a:lstStyle/>
          <a:p>
            <a:r>
              <a:rPr lang="en-US" sz="5400" dirty="0" smtClean="0">
                <a:solidFill>
                  <a:schemeClr val="accent3"/>
                </a:solidFill>
              </a:rPr>
              <a:t>Graduation Project</a:t>
            </a:r>
          </a:p>
          <a:p>
            <a:r>
              <a:rPr lang="ar-SA" sz="5400" dirty="0" smtClean="0">
                <a:solidFill>
                  <a:schemeClr val="accent3"/>
                </a:solidFill>
              </a:rPr>
              <a:t> </a:t>
            </a:r>
            <a:r>
              <a:rPr lang="en-US" sz="5400" dirty="0" smtClean="0">
                <a:solidFill>
                  <a:schemeClr val="accent3"/>
                </a:solidFill>
              </a:rPr>
              <a:t>BMT 468       </a:t>
            </a:r>
            <a:endParaRPr lang="en-US" sz="5400"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85728"/>
            <a:ext cx="7772400" cy="1470025"/>
          </a:xfrm>
        </p:spPr>
        <p:txBody>
          <a:bodyPr>
            <a:normAutofit fontScale="90000"/>
          </a:bodyPr>
          <a:lstStyle/>
          <a:p>
            <a:r>
              <a:rPr lang="en-US" b="1" dirty="0" smtClean="0">
                <a:solidFill>
                  <a:schemeClr val="accent2"/>
                </a:solidFill>
              </a:rPr>
              <a:t>Results</a:t>
            </a:r>
            <a:br>
              <a:rPr lang="en-US" b="1" dirty="0" smtClean="0">
                <a:solidFill>
                  <a:schemeClr val="accent2"/>
                </a:solidFill>
              </a:rPr>
            </a:br>
            <a:r>
              <a:rPr lang="en-US" dirty="0" smtClean="0">
                <a:solidFill>
                  <a:schemeClr val="accent2"/>
                </a:solidFill>
              </a:rPr>
              <a:t/>
            </a:r>
            <a:br>
              <a:rPr lang="en-US" dirty="0" smtClean="0">
                <a:solidFill>
                  <a:schemeClr val="accent2"/>
                </a:solidFill>
              </a:rPr>
            </a:br>
            <a:endParaRPr lang="ar-SA" dirty="0">
              <a:solidFill>
                <a:schemeClr val="accent2"/>
              </a:solidFill>
            </a:endParaRPr>
          </a:p>
        </p:txBody>
      </p:sp>
      <p:sp>
        <p:nvSpPr>
          <p:cNvPr id="1025" name="Rectangle 1"/>
          <p:cNvSpPr>
            <a:spLocks noChangeArrowheads="1"/>
          </p:cNvSpPr>
          <p:nvPr/>
        </p:nvSpPr>
        <p:spPr bwMode="auto">
          <a:xfrm>
            <a:off x="-2643238" y="1285860"/>
            <a:ext cx="9144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054475" algn="l"/>
                <a:tab pos="5273675" algn="r"/>
              </a:tabLst>
            </a:pPr>
            <a:r>
              <a:rPr kumimoji="0" lang="en-US" sz="2600" b="1"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1- Heart signal without respiration</a:t>
            </a:r>
            <a:endParaRPr kumimoji="0" lang="en-US" sz="1800" b="0" i="0" u="none" strike="noStrike" cap="none" normalizeH="0" baseline="0" dirty="0" smtClean="0">
              <a:ln>
                <a:noFill/>
              </a:ln>
              <a:solidFill>
                <a:schemeClr val="accent2"/>
              </a:solidFill>
              <a:effectLst/>
              <a:latin typeface="Arial" pitchFamily="34" charset="0"/>
              <a:cs typeface="Arial" pitchFamily="34" charset="0"/>
            </a:endParaRPr>
          </a:p>
        </p:txBody>
      </p:sp>
      <p:pic>
        <p:nvPicPr>
          <p:cNvPr id="5" name="صورة 4"/>
          <p:cNvPicPr/>
          <p:nvPr/>
        </p:nvPicPr>
        <p:blipFill>
          <a:blip r:embed="rId2"/>
          <a:srcRect/>
          <a:stretch>
            <a:fillRect/>
          </a:stretch>
        </p:blipFill>
        <p:spPr bwMode="auto">
          <a:xfrm>
            <a:off x="785786" y="1928802"/>
            <a:ext cx="6357982"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48" y="3500438"/>
            <a:ext cx="8229600" cy="4525963"/>
          </a:xfrm>
        </p:spPr>
        <p:txBody>
          <a:bodyPr/>
          <a:lstStyle/>
          <a:p>
            <a:pPr lvl="1" algn="ctr">
              <a:buNone/>
            </a:pPr>
            <a:r>
              <a:rPr lang="en-US" dirty="0" smtClean="0">
                <a:solidFill>
                  <a:srgbClr val="FF0000"/>
                </a:solidFill>
              </a:rPr>
              <a:t>Signal cutting up to 10 seconds</a:t>
            </a:r>
            <a:endParaRPr lang="ar-SA" dirty="0">
              <a:solidFill>
                <a:srgbClr val="FF0000"/>
              </a:solidFill>
            </a:endParaRPr>
          </a:p>
        </p:txBody>
      </p:sp>
      <p:pic>
        <p:nvPicPr>
          <p:cNvPr id="4" name="صورة 3"/>
          <p:cNvPicPr/>
          <p:nvPr/>
        </p:nvPicPr>
        <p:blipFill>
          <a:blip r:embed="rId2"/>
          <a:srcRect/>
          <a:stretch>
            <a:fillRect/>
          </a:stretch>
        </p:blipFill>
        <p:spPr bwMode="auto">
          <a:xfrm>
            <a:off x="1928794" y="214290"/>
            <a:ext cx="5360651" cy="3268625"/>
          </a:xfrm>
          <a:prstGeom prst="rect">
            <a:avLst/>
          </a:prstGeom>
          <a:noFill/>
          <a:ln w="9525">
            <a:noFill/>
            <a:miter lim="800000"/>
            <a:headEnd/>
            <a:tailEnd/>
          </a:ln>
        </p:spPr>
      </p:pic>
      <p:sp>
        <p:nvSpPr>
          <p:cNvPr id="5" name="مستطيل 4"/>
          <p:cNvSpPr/>
          <p:nvPr/>
        </p:nvSpPr>
        <p:spPr>
          <a:xfrm>
            <a:off x="928662" y="4143380"/>
            <a:ext cx="4572000" cy="2308324"/>
          </a:xfrm>
          <a:prstGeom prst="rect">
            <a:avLst/>
          </a:prstGeom>
        </p:spPr>
        <p:txBody>
          <a:bodyPr>
            <a:spAutoFit/>
          </a:bodyPr>
          <a:lstStyle/>
          <a:p>
            <a:pPr algn="l">
              <a:buNone/>
            </a:pPr>
            <a:r>
              <a:rPr lang="en-US" sz="2400" dirty="0" smtClean="0">
                <a:solidFill>
                  <a:schemeClr val="accent3"/>
                </a:solidFill>
              </a:rPr>
              <a:t>Applies data into low pass filter to make it look like Sine wave to determine number of peaks in 10 second which will be the heart rate in 10 second after that we can calculate heart rate in one minute.</a:t>
            </a:r>
            <a:endParaRPr lang="ar-SA" sz="2400"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en-US" dirty="0" smtClean="0">
                <a:solidFill>
                  <a:schemeClr val="accent2"/>
                </a:solidFill>
              </a:rPr>
              <a:t>Steps</a:t>
            </a:r>
            <a:endParaRPr lang="ar-SA" dirty="0">
              <a:solidFill>
                <a:schemeClr val="accent2"/>
              </a:solidFill>
            </a:endParaRPr>
          </a:p>
        </p:txBody>
      </p:sp>
      <p:sp>
        <p:nvSpPr>
          <p:cNvPr id="3" name="عنصر نائب للمحتوى 2"/>
          <p:cNvSpPr>
            <a:spLocks noGrp="1"/>
          </p:cNvSpPr>
          <p:nvPr>
            <p:ph idx="1"/>
          </p:nvPr>
        </p:nvSpPr>
        <p:spPr>
          <a:xfrm>
            <a:off x="-1928858" y="785794"/>
            <a:ext cx="5357850" cy="4525963"/>
          </a:xfrm>
        </p:spPr>
        <p:txBody>
          <a:bodyPr/>
          <a:lstStyle/>
          <a:p>
            <a:pPr lvl="0"/>
            <a:r>
              <a:rPr lang="en-US" dirty="0" smtClean="0">
                <a:solidFill>
                  <a:schemeClr val="accent3"/>
                </a:solidFill>
              </a:rPr>
              <a:t>load c:\p3dbc.prn</a:t>
            </a:r>
          </a:p>
          <a:p>
            <a:endParaRPr lang="ar-SA" dirty="0"/>
          </a:p>
        </p:txBody>
      </p:sp>
      <p:pic>
        <p:nvPicPr>
          <p:cNvPr id="16386" name="Picture 2"/>
          <p:cNvPicPr>
            <a:picLocks noChangeAspect="1" noChangeArrowheads="1"/>
          </p:cNvPicPr>
          <p:nvPr/>
        </p:nvPicPr>
        <p:blipFill>
          <a:blip r:embed="rId2"/>
          <a:srcRect/>
          <a:stretch>
            <a:fillRect/>
          </a:stretch>
        </p:blipFill>
        <p:spPr bwMode="auto">
          <a:xfrm>
            <a:off x="2571736" y="1285860"/>
            <a:ext cx="5929322" cy="2789755"/>
          </a:xfrm>
          <a:prstGeom prst="rect">
            <a:avLst/>
          </a:prstGeom>
          <a:noFill/>
          <a:ln w="9525">
            <a:noFill/>
            <a:miter lim="800000"/>
            <a:headEnd/>
            <a:tailEnd/>
          </a:ln>
          <a:effectLst/>
        </p:spPr>
      </p:pic>
      <p:sp>
        <p:nvSpPr>
          <p:cNvPr id="6" name="مستطيل 5"/>
          <p:cNvSpPr/>
          <p:nvPr/>
        </p:nvSpPr>
        <p:spPr>
          <a:xfrm>
            <a:off x="0" y="4143380"/>
            <a:ext cx="6000760" cy="954107"/>
          </a:xfrm>
          <a:prstGeom prst="rect">
            <a:avLst/>
          </a:prstGeom>
        </p:spPr>
        <p:txBody>
          <a:bodyPr wrap="square">
            <a:spAutoFit/>
          </a:bodyPr>
          <a:lstStyle/>
          <a:p>
            <a:pPr algn="l"/>
            <a:r>
              <a:rPr lang="en-US" sz="2800" dirty="0" smtClean="0">
                <a:solidFill>
                  <a:schemeClr val="accent3"/>
                </a:solidFill>
              </a:rPr>
              <a:t>Then we delete the first column which is the time</a:t>
            </a:r>
            <a:endParaRPr lang="ar-SA" sz="2800" dirty="0">
              <a:solidFill>
                <a:schemeClr val="accent3"/>
              </a:solidFill>
            </a:endParaRPr>
          </a:p>
        </p:txBody>
      </p:sp>
      <p:pic>
        <p:nvPicPr>
          <p:cNvPr id="16387" name="Picture 3"/>
          <p:cNvPicPr>
            <a:picLocks noChangeAspect="1" noChangeArrowheads="1"/>
          </p:cNvPicPr>
          <p:nvPr/>
        </p:nvPicPr>
        <p:blipFill>
          <a:blip r:embed="rId3"/>
          <a:srcRect/>
          <a:stretch>
            <a:fillRect/>
          </a:stretch>
        </p:blipFill>
        <p:spPr bwMode="auto">
          <a:xfrm>
            <a:off x="2500298" y="4643446"/>
            <a:ext cx="3324827"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229600" cy="4525963"/>
          </a:xfrm>
        </p:spPr>
        <p:txBody>
          <a:bodyPr/>
          <a:lstStyle/>
          <a:p>
            <a:pPr lvl="0" algn="l" rtl="0"/>
            <a:r>
              <a:rPr lang="en-US" dirty="0" smtClean="0">
                <a:solidFill>
                  <a:schemeClr val="accent3"/>
                </a:solidFill>
              </a:rPr>
              <a:t>Save it in text file.</a:t>
            </a:r>
          </a:p>
          <a:p>
            <a:pPr lvl="0" algn="l" rtl="0"/>
            <a:r>
              <a:rPr lang="en-US" dirty="0" smtClean="0">
                <a:solidFill>
                  <a:schemeClr val="accent3"/>
                </a:solidFill>
              </a:rPr>
              <a:t>Name it  .</a:t>
            </a:r>
          </a:p>
          <a:p>
            <a:pPr lvl="0" algn="l" rtl="0"/>
            <a:r>
              <a:rPr lang="en-US" dirty="0" smtClean="0">
                <a:solidFill>
                  <a:schemeClr val="accent3"/>
                </a:solidFill>
              </a:rPr>
              <a:t>Open it as workspace.</a:t>
            </a:r>
          </a:p>
          <a:p>
            <a:pPr algn="l"/>
            <a:endParaRPr lang="ar-SA" dirty="0">
              <a:solidFill>
                <a:schemeClr val="accent3"/>
              </a:solidFill>
            </a:endParaRPr>
          </a:p>
        </p:txBody>
      </p:sp>
      <p:pic>
        <p:nvPicPr>
          <p:cNvPr id="4" name="صورة 3"/>
          <p:cNvPicPr/>
          <p:nvPr/>
        </p:nvPicPr>
        <p:blipFill>
          <a:blip r:embed="rId2"/>
          <a:srcRect/>
          <a:stretch>
            <a:fillRect/>
          </a:stretch>
        </p:blipFill>
        <p:spPr bwMode="auto">
          <a:xfrm>
            <a:off x="4786314" y="1643050"/>
            <a:ext cx="3539490" cy="929005"/>
          </a:xfrm>
          <a:prstGeom prst="rect">
            <a:avLst/>
          </a:prstGeom>
          <a:noFill/>
          <a:ln w="9525">
            <a:noFill/>
            <a:miter lim="800000"/>
            <a:headEnd/>
            <a:tailEnd/>
          </a:ln>
        </p:spPr>
      </p:pic>
      <p:sp>
        <p:nvSpPr>
          <p:cNvPr id="17409" name="Rectangle 1"/>
          <p:cNvSpPr>
            <a:spLocks noChangeArrowheads="1"/>
          </p:cNvSpPr>
          <p:nvPr/>
        </p:nvSpPr>
        <p:spPr bwMode="auto">
          <a:xfrm>
            <a:off x="357158" y="2786058"/>
            <a:ext cx="264046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t=0:10/4864:10</a:t>
            </a:r>
            <a:endParaRPr kumimoji="0" lang="en-US" sz="2800" b="0" i="0" u="none" strike="noStrike" cap="none" normalizeH="0" baseline="0" dirty="0" smtClean="0">
              <a:ln>
                <a:noFill/>
              </a:ln>
              <a:solidFill>
                <a:schemeClr val="accent3"/>
              </a:solidFill>
              <a:effectLst/>
              <a:latin typeface="Arial" pitchFamily="34" charset="0"/>
              <a:cs typeface="Arial" pitchFamily="34" charset="0"/>
            </a:endParaRPr>
          </a:p>
        </p:txBody>
      </p:sp>
      <p:pic>
        <p:nvPicPr>
          <p:cNvPr id="6" name="صورة 5"/>
          <p:cNvPicPr/>
          <p:nvPr/>
        </p:nvPicPr>
        <p:blipFill>
          <a:blip r:embed="rId3"/>
          <a:srcRect/>
          <a:stretch>
            <a:fillRect/>
          </a:stretch>
        </p:blipFill>
        <p:spPr bwMode="auto">
          <a:xfrm>
            <a:off x="3357554" y="3000372"/>
            <a:ext cx="3185795" cy="206375"/>
          </a:xfrm>
          <a:prstGeom prst="rect">
            <a:avLst/>
          </a:prstGeom>
          <a:noFill/>
          <a:ln w="9525">
            <a:noFill/>
            <a:miter lim="800000"/>
            <a:headEnd/>
            <a:tailEnd/>
          </a:ln>
        </p:spPr>
      </p:pic>
      <p:sp>
        <p:nvSpPr>
          <p:cNvPr id="17410" name="Rectangle 2"/>
          <p:cNvSpPr>
            <a:spLocks noChangeArrowheads="1"/>
          </p:cNvSpPr>
          <p:nvPr/>
        </p:nvSpPr>
        <p:spPr bwMode="auto">
          <a:xfrm>
            <a:off x="428596" y="3571876"/>
            <a:ext cx="88357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s=t</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صورة 7"/>
          <p:cNvPicPr/>
          <p:nvPr/>
        </p:nvPicPr>
        <p:blipFill>
          <a:blip r:embed="rId4"/>
          <a:srcRect/>
          <a:stretch>
            <a:fillRect/>
          </a:stretch>
        </p:blipFill>
        <p:spPr bwMode="auto">
          <a:xfrm>
            <a:off x="3286116" y="3571876"/>
            <a:ext cx="3347720" cy="265430"/>
          </a:xfrm>
          <a:prstGeom prst="rect">
            <a:avLst/>
          </a:prstGeom>
          <a:noFill/>
          <a:ln w="9525">
            <a:noFill/>
            <a:miter lim="800000"/>
            <a:headEnd/>
            <a:tailEnd/>
          </a:ln>
        </p:spPr>
      </p:pic>
      <p:sp>
        <p:nvSpPr>
          <p:cNvPr id="17411" name="Rectangle 3"/>
          <p:cNvSpPr>
            <a:spLocks noChangeArrowheads="1"/>
          </p:cNvSpPr>
          <p:nvPr/>
        </p:nvSpPr>
        <p:spPr bwMode="auto">
          <a:xfrm>
            <a:off x="357158" y="4572008"/>
            <a:ext cx="146546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Plot(s,f3)</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p:txBody>
      </p:sp>
      <p:pic>
        <p:nvPicPr>
          <p:cNvPr id="10" name="صورة 9"/>
          <p:cNvPicPr/>
          <p:nvPr/>
        </p:nvPicPr>
        <p:blipFill>
          <a:blip r:embed="rId5"/>
          <a:srcRect/>
          <a:stretch>
            <a:fillRect/>
          </a:stretch>
        </p:blipFill>
        <p:spPr bwMode="auto">
          <a:xfrm>
            <a:off x="3214678" y="4071942"/>
            <a:ext cx="4506196"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357882" y="1785926"/>
            <a:ext cx="8229600" cy="4525963"/>
          </a:xfrm>
        </p:spPr>
        <p:txBody>
          <a:bodyPr/>
          <a:lstStyle/>
          <a:p>
            <a:pPr>
              <a:buNone/>
            </a:pPr>
            <a:r>
              <a:rPr lang="en-US" sz="2400" dirty="0" smtClean="0">
                <a:solidFill>
                  <a:schemeClr val="accent3"/>
                </a:solidFill>
              </a:rPr>
              <a:t>1-Save f3 as .mat file   </a:t>
            </a:r>
          </a:p>
          <a:p>
            <a:endParaRPr lang="ar-SA" dirty="0">
              <a:solidFill>
                <a:schemeClr val="accent3"/>
              </a:solidFill>
            </a:endParaRPr>
          </a:p>
        </p:txBody>
      </p:sp>
      <p:sp>
        <p:nvSpPr>
          <p:cNvPr id="4" name="مستطيل 3"/>
          <p:cNvSpPr/>
          <p:nvPr/>
        </p:nvSpPr>
        <p:spPr>
          <a:xfrm>
            <a:off x="0" y="214290"/>
            <a:ext cx="4572000" cy="1200329"/>
          </a:xfrm>
          <a:prstGeom prst="rect">
            <a:avLst/>
          </a:prstGeom>
        </p:spPr>
        <p:txBody>
          <a:bodyPr>
            <a:spAutoFit/>
          </a:bodyPr>
          <a:lstStyle/>
          <a:p>
            <a:pPr algn="l"/>
            <a:r>
              <a:rPr lang="en-US" sz="2400" dirty="0" smtClean="0">
                <a:solidFill>
                  <a:schemeClr val="bg1"/>
                </a:solidFill>
              </a:rPr>
              <a:t>Applied this wave to low and high bass filter to count number of pulses per minute by:</a:t>
            </a:r>
            <a:endParaRPr lang="ar-SA" sz="2400" dirty="0">
              <a:solidFill>
                <a:schemeClr val="bg1"/>
              </a:solidFill>
            </a:endParaRPr>
          </a:p>
        </p:txBody>
      </p:sp>
      <p:pic>
        <p:nvPicPr>
          <p:cNvPr id="5" name="صورة 4"/>
          <p:cNvPicPr/>
          <p:nvPr/>
        </p:nvPicPr>
        <p:blipFill>
          <a:blip r:embed="rId2"/>
          <a:srcRect/>
          <a:stretch>
            <a:fillRect/>
          </a:stretch>
        </p:blipFill>
        <p:spPr bwMode="auto">
          <a:xfrm>
            <a:off x="2857488" y="1714488"/>
            <a:ext cx="571504" cy="604520"/>
          </a:xfrm>
          <a:prstGeom prst="rect">
            <a:avLst/>
          </a:prstGeom>
          <a:noFill/>
          <a:ln w="9525">
            <a:noFill/>
            <a:miter lim="800000"/>
            <a:headEnd/>
            <a:tailEnd/>
          </a:ln>
        </p:spPr>
      </p:pic>
      <p:sp>
        <p:nvSpPr>
          <p:cNvPr id="20481" name="Rectangle 1"/>
          <p:cNvSpPr>
            <a:spLocks noChangeArrowheads="1"/>
          </p:cNvSpPr>
          <p:nvPr/>
        </p:nvSpPr>
        <p:spPr bwMode="auto">
          <a:xfrm>
            <a:off x="0" y="2357430"/>
            <a:ext cx="417928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73500" algn="l"/>
              </a:tabLst>
            </a:pPr>
            <a:r>
              <a:rPr kumimoji="0" lang="en-US" sz="24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2-Opining wave menu in </a:t>
            </a:r>
            <a:r>
              <a:rPr kumimoji="0" lang="en-US" sz="2400" b="0" i="0" u="none" strike="noStrike" cap="none" normalizeH="0" baseline="0" dirty="0" err="1" smtClean="0">
                <a:ln>
                  <a:noFill/>
                </a:ln>
                <a:solidFill>
                  <a:schemeClr val="accent3"/>
                </a:solidFill>
                <a:effectLst/>
                <a:latin typeface="Calibri" pitchFamily="34" charset="0"/>
                <a:ea typeface="Times New Roman" pitchFamily="18" charset="0"/>
                <a:cs typeface="Arial" pitchFamily="34" charset="0"/>
              </a:rPr>
              <a:t>Matlab</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p:txBody>
      </p:sp>
      <p:pic>
        <p:nvPicPr>
          <p:cNvPr id="7" name="صورة 6"/>
          <p:cNvPicPr/>
          <p:nvPr/>
        </p:nvPicPr>
        <p:blipFill>
          <a:blip r:embed="rId3"/>
          <a:srcRect/>
          <a:stretch>
            <a:fillRect/>
          </a:stretch>
        </p:blipFill>
        <p:spPr bwMode="auto">
          <a:xfrm>
            <a:off x="5000628" y="2214554"/>
            <a:ext cx="3614477" cy="3746091"/>
          </a:xfrm>
          <a:prstGeom prst="rect">
            <a:avLst/>
          </a:prstGeom>
          <a:noFill/>
          <a:ln w="9525">
            <a:noFill/>
            <a:miter lim="800000"/>
            <a:headEnd/>
            <a:tailEnd/>
          </a:ln>
        </p:spPr>
      </p:pic>
      <p:sp>
        <p:nvSpPr>
          <p:cNvPr id="20483" name="Rectangle 3"/>
          <p:cNvSpPr>
            <a:spLocks noChangeArrowheads="1"/>
          </p:cNvSpPr>
          <p:nvPr/>
        </p:nvSpPr>
        <p:spPr bwMode="auto">
          <a:xfrm>
            <a:off x="0" y="3000372"/>
            <a:ext cx="3750066"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73500" algn="l"/>
              </a:tabLst>
            </a:pPr>
            <a:r>
              <a:rPr kumimoji="0" lang="en-US" sz="24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3-Choosing wavelet 1-D</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73500" algn="l"/>
              </a:tabLst>
            </a:pPr>
            <a:r>
              <a:rPr kumimoji="0" lang="en-US" sz="24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4-Load the signal </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73500" algn="l"/>
              </a:tabLst>
            </a:pPr>
            <a:r>
              <a:rPr kumimoji="0" lang="en-US" sz="24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5-Choosing db with 10 levels</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p:txBody>
      </p:sp>
      <p:pic>
        <p:nvPicPr>
          <p:cNvPr id="10" name="صورة 9"/>
          <p:cNvPicPr/>
          <p:nvPr/>
        </p:nvPicPr>
        <p:blipFill>
          <a:blip r:embed="rId4"/>
          <a:srcRect/>
          <a:stretch>
            <a:fillRect/>
          </a:stretch>
        </p:blipFill>
        <p:spPr bwMode="auto">
          <a:xfrm>
            <a:off x="0" y="4601397"/>
            <a:ext cx="2143140" cy="2256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57486" y="4595018"/>
            <a:ext cx="8229600" cy="4525963"/>
          </a:xfrm>
        </p:spPr>
        <p:txBody>
          <a:bodyPr/>
          <a:lstStyle/>
          <a:p>
            <a:r>
              <a:rPr lang="en-US" dirty="0" smtClean="0">
                <a:solidFill>
                  <a:schemeClr val="accent3"/>
                </a:solidFill>
              </a:rPr>
              <a:t>Counting number of peaks in d8</a:t>
            </a:r>
          </a:p>
          <a:p>
            <a:endParaRPr lang="ar-SA" dirty="0"/>
          </a:p>
        </p:txBody>
      </p:sp>
      <p:pic>
        <p:nvPicPr>
          <p:cNvPr id="4" name="صورة 3"/>
          <p:cNvPicPr/>
          <p:nvPr/>
        </p:nvPicPr>
        <p:blipFill>
          <a:blip r:embed="rId2"/>
          <a:srcRect/>
          <a:stretch>
            <a:fillRect/>
          </a:stretch>
        </p:blipFill>
        <p:spPr bwMode="auto">
          <a:xfrm>
            <a:off x="1285852" y="0"/>
            <a:ext cx="7358082" cy="4643446"/>
          </a:xfrm>
          <a:prstGeom prst="rect">
            <a:avLst/>
          </a:prstGeom>
          <a:noFill/>
          <a:ln w="9525">
            <a:noFill/>
            <a:miter lim="800000"/>
            <a:headEnd/>
            <a:tailEnd/>
          </a:ln>
        </p:spPr>
      </p:pic>
      <p:pic>
        <p:nvPicPr>
          <p:cNvPr id="5" name="صورة 4"/>
          <p:cNvPicPr/>
          <p:nvPr/>
        </p:nvPicPr>
        <p:blipFill>
          <a:blip r:embed="rId3"/>
          <a:srcRect/>
          <a:stretch>
            <a:fillRect/>
          </a:stretch>
        </p:blipFill>
        <p:spPr bwMode="auto">
          <a:xfrm>
            <a:off x="0" y="5286388"/>
            <a:ext cx="6198797" cy="868966"/>
          </a:xfrm>
          <a:prstGeom prst="rect">
            <a:avLst/>
          </a:prstGeom>
          <a:noFill/>
          <a:ln w="9525">
            <a:noFill/>
            <a:miter lim="800000"/>
            <a:headEnd/>
            <a:tailEnd/>
          </a:ln>
        </p:spPr>
      </p:pic>
      <p:sp>
        <p:nvSpPr>
          <p:cNvPr id="21505" name="Rectangle 1"/>
          <p:cNvSpPr>
            <a:spLocks noChangeArrowheads="1"/>
          </p:cNvSpPr>
          <p:nvPr/>
        </p:nvSpPr>
        <p:spPr bwMode="auto">
          <a:xfrm>
            <a:off x="0" y="6215082"/>
            <a:ext cx="546899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73500" algn="l"/>
              </a:tabLst>
            </a:pPr>
            <a:r>
              <a:rPr kumimoji="0" lang="en-US" sz="16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Number of peaks in d8 =heart pulse rate in 10 second=13pulses</a:t>
            </a:r>
            <a:endParaRPr kumimoji="0" lang="en-US" sz="11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73500" algn="l"/>
              </a:tabLst>
            </a:pPr>
            <a:r>
              <a:rPr kumimoji="0" lang="en-US" sz="16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Number of pulses in one minute = 13*60/10=78 BPM</a:t>
            </a:r>
            <a:endParaRPr kumimoji="0" lang="en-US" sz="1800" b="0" i="0" u="none" strike="noStrike" cap="none" normalizeH="0" baseline="0" dirty="0" smtClean="0">
              <a:ln>
                <a:noFill/>
              </a:ln>
              <a:solidFill>
                <a:schemeClr val="accent3"/>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accent2"/>
                </a:solidFill>
              </a:rPr>
              <a:t>2- Heart and respiration signal</a:t>
            </a:r>
            <a:r>
              <a:rPr lang="en-US" dirty="0" smtClean="0">
                <a:solidFill>
                  <a:schemeClr val="accent2"/>
                </a:solidFill>
              </a:rPr>
              <a:t/>
            </a:r>
            <a:br>
              <a:rPr lang="en-US" dirty="0" smtClean="0">
                <a:solidFill>
                  <a:schemeClr val="accent2"/>
                </a:solidFill>
              </a:rPr>
            </a:br>
            <a:endParaRPr lang="ar-SA" dirty="0">
              <a:solidFill>
                <a:schemeClr val="accent2"/>
              </a:solidFill>
            </a:endParaRPr>
          </a:p>
        </p:txBody>
      </p:sp>
      <p:pic>
        <p:nvPicPr>
          <p:cNvPr id="4" name="عنصر نائب للمحتوى 3"/>
          <p:cNvPicPr>
            <a:picLocks noGrp="1"/>
          </p:cNvPicPr>
          <p:nvPr>
            <p:ph idx="1"/>
          </p:nvPr>
        </p:nvPicPr>
        <p:blipFill>
          <a:blip r:embed="rId2"/>
          <a:srcRect/>
          <a:stretch>
            <a:fillRect/>
          </a:stretch>
        </p:blipFill>
        <p:spPr bwMode="auto">
          <a:xfrm>
            <a:off x="1785918" y="1000108"/>
            <a:ext cx="5219048" cy="438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4" name="مستطيل 3"/>
          <p:cNvSpPr/>
          <p:nvPr/>
        </p:nvSpPr>
        <p:spPr>
          <a:xfrm>
            <a:off x="1142976" y="428604"/>
            <a:ext cx="6832320" cy="523220"/>
          </a:xfrm>
          <a:prstGeom prst="rect">
            <a:avLst/>
          </a:prstGeom>
        </p:spPr>
        <p:txBody>
          <a:bodyPr wrap="none">
            <a:spAutoFit/>
          </a:bodyPr>
          <a:lstStyle/>
          <a:p>
            <a:r>
              <a:rPr lang="en-US" sz="2800" dirty="0" smtClean="0">
                <a:solidFill>
                  <a:schemeClr val="accent3"/>
                </a:solidFill>
              </a:rPr>
              <a:t>Using  db wavelet to separate the two signals </a:t>
            </a:r>
            <a:endParaRPr lang="ar-SA" sz="2800" dirty="0">
              <a:solidFill>
                <a:schemeClr val="accent3"/>
              </a:solidFill>
            </a:endParaRPr>
          </a:p>
        </p:txBody>
      </p:sp>
      <p:pic>
        <p:nvPicPr>
          <p:cNvPr id="22530" name="Picture 2"/>
          <p:cNvPicPr>
            <a:picLocks noGrp="1" noChangeAspect="1" noChangeArrowheads="1"/>
          </p:cNvPicPr>
          <p:nvPr>
            <p:ph idx="1"/>
          </p:nvPr>
        </p:nvPicPr>
        <p:blipFill>
          <a:blip r:embed="rId2"/>
          <a:srcRect/>
          <a:stretch>
            <a:fillRect/>
          </a:stretch>
        </p:blipFill>
        <p:spPr bwMode="auto">
          <a:xfrm>
            <a:off x="500034" y="928670"/>
            <a:ext cx="7786742" cy="5653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4071942"/>
            <a:ext cx="8229600" cy="1857364"/>
          </a:xfrm>
        </p:spPr>
        <p:txBody>
          <a:bodyPr/>
          <a:lstStyle/>
          <a:p>
            <a:pPr algn="ctr"/>
            <a:r>
              <a:rPr lang="en-US" dirty="0" smtClean="0">
                <a:solidFill>
                  <a:schemeClr val="accent3"/>
                </a:solidFill>
              </a:rPr>
              <a:t>Heart signal</a:t>
            </a:r>
          </a:p>
          <a:p>
            <a:pPr algn="ctr"/>
            <a:r>
              <a:rPr lang="en-US" dirty="0" smtClean="0">
                <a:solidFill>
                  <a:schemeClr val="accent3"/>
                </a:solidFill>
              </a:rPr>
              <a:t>No. of peaks = 11 in 10 second</a:t>
            </a:r>
          </a:p>
          <a:p>
            <a:pPr algn="ctr"/>
            <a:r>
              <a:rPr lang="en-US" dirty="0" smtClean="0">
                <a:solidFill>
                  <a:schemeClr val="accent3"/>
                </a:solidFill>
              </a:rPr>
              <a:t>In one minute = 60*11/10=66bpm (heart rate)</a:t>
            </a:r>
            <a:endParaRPr lang="en-US" dirty="0">
              <a:solidFill>
                <a:schemeClr val="accent3"/>
              </a:solidFill>
            </a:endParaRPr>
          </a:p>
        </p:txBody>
      </p:sp>
      <p:pic>
        <p:nvPicPr>
          <p:cNvPr id="4" name="صورة 3"/>
          <p:cNvPicPr/>
          <p:nvPr/>
        </p:nvPicPr>
        <p:blipFill>
          <a:blip r:embed="rId2"/>
          <a:srcRect/>
          <a:stretch>
            <a:fillRect/>
          </a:stretch>
        </p:blipFill>
        <p:spPr bwMode="auto">
          <a:xfrm>
            <a:off x="1928794" y="3214686"/>
            <a:ext cx="4821041" cy="781665"/>
          </a:xfrm>
          <a:prstGeom prst="rect">
            <a:avLst/>
          </a:prstGeom>
          <a:noFill/>
          <a:ln w="9525">
            <a:noFill/>
            <a:miter lim="800000"/>
            <a:headEnd/>
            <a:tailEnd/>
          </a:ln>
        </p:spPr>
      </p:pic>
      <p:sp>
        <p:nvSpPr>
          <p:cNvPr id="6" name="Rectangle 3"/>
          <p:cNvSpPr>
            <a:spLocks noChangeArrowheads="1"/>
          </p:cNvSpPr>
          <p:nvPr/>
        </p:nvSpPr>
        <p:spPr bwMode="auto">
          <a:xfrm>
            <a:off x="1214414" y="1357298"/>
            <a:ext cx="601945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Respiration signal </a:t>
            </a:r>
            <a:endParaRPr kumimoji="0" lang="en-US" sz="20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No. of peaks = 2 in 10 second</a:t>
            </a:r>
            <a:endParaRPr kumimoji="0" lang="en-US" sz="20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3"/>
                </a:solidFill>
                <a:effectLst/>
                <a:latin typeface="Calibri" pitchFamily="34" charset="0"/>
                <a:ea typeface="Times New Roman" pitchFamily="18" charset="0"/>
                <a:cs typeface="Arial" pitchFamily="34" charset="0"/>
              </a:rPr>
              <a:t>In one minute = 60*2/10=12bpm (respiratory rate)</a:t>
            </a:r>
            <a:endParaRPr kumimoji="0" lang="en-US" sz="3600" b="0" i="0" u="none" strike="noStrike" cap="none" normalizeH="0" baseline="0" dirty="0" smtClean="0">
              <a:ln>
                <a:noFill/>
              </a:ln>
              <a:solidFill>
                <a:schemeClr val="accent3"/>
              </a:solidFill>
              <a:effectLst/>
              <a:latin typeface="Arial" pitchFamily="34" charset="0"/>
              <a:cs typeface="Arial" pitchFamily="34" charset="0"/>
            </a:endParaRPr>
          </a:p>
        </p:txBody>
      </p:sp>
      <p:pic>
        <p:nvPicPr>
          <p:cNvPr id="7" name="صورة 8"/>
          <p:cNvPicPr/>
          <p:nvPr/>
        </p:nvPicPr>
        <p:blipFill>
          <a:blip r:embed="rId3"/>
          <a:srcRect/>
          <a:stretch>
            <a:fillRect/>
          </a:stretch>
        </p:blipFill>
        <p:spPr bwMode="auto">
          <a:xfrm>
            <a:off x="1214414" y="357166"/>
            <a:ext cx="6066489" cy="103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accent3">
                    <a:lumMod val="60000"/>
                    <a:lumOff val="40000"/>
                  </a:schemeClr>
                </a:solidFill>
              </a:rPr>
              <a:t>Conclusion</a:t>
            </a:r>
            <a:r>
              <a:rPr lang="en-US" dirty="0" smtClean="0">
                <a:solidFill>
                  <a:schemeClr val="accent3">
                    <a:lumMod val="60000"/>
                    <a:lumOff val="40000"/>
                  </a:schemeClr>
                </a:solidFill>
              </a:rPr>
              <a:t/>
            </a:r>
            <a:br>
              <a:rPr lang="en-US" dirty="0" smtClean="0">
                <a:solidFill>
                  <a:schemeClr val="accent3">
                    <a:lumMod val="60000"/>
                    <a:lumOff val="40000"/>
                  </a:schemeClr>
                </a:solidFill>
              </a:rPr>
            </a:br>
            <a:endParaRPr lang="ar-SA" dirty="0"/>
          </a:p>
        </p:txBody>
      </p:sp>
      <p:sp>
        <p:nvSpPr>
          <p:cNvPr id="3" name="عنصر نائب للمحتوى 2"/>
          <p:cNvSpPr>
            <a:spLocks noGrp="1"/>
          </p:cNvSpPr>
          <p:nvPr>
            <p:ph idx="1"/>
          </p:nvPr>
        </p:nvSpPr>
        <p:spPr>
          <a:xfrm>
            <a:off x="428596" y="1071546"/>
            <a:ext cx="8229600" cy="4525963"/>
          </a:xfrm>
        </p:spPr>
        <p:txBody>
          <a:bodyPr>
            <a:normAutofit fontScale="85000" lnSpcReduction="10000"/>
          </a:bodyPr>
          <a:lstStyle/>
          <a:p>
            <a:pPr algn="l">
              <a:buNone/>
            </a:pPr>
            <a:r>
              <a:rPr lang="en-US" dirty="0" smtClean="0">
                <a:solidFill>
                  <a:schemeClr val="accent3">
                    <a:lumMod val="60000"/>
                    <a:lumOff val="40000"/>
                  </a:schemeClr>
                </a:solidFill>
              </a:rPr>
              <a:t>This project provided us a good experience in signal processing on real biomedical signals. We also gain some experience in using </a:t>
            </a:r>
            <a:r>
              <a:rPr lang="en-US" dirty="0" err="1" smtClean="0">
                <a:solidFill>
                  <a:schemeClr val="accent3">
                    <a:lumMod val="60000"/>
                    <a:lumOff val="40000"/>
                  </a:schemeClr>
                </a:solidFill>
              </a:rPr>
              <a:t>Matlab</a:t>
            </a:r>
            <a:r>
              <a:rPr lang="en-US" dirty="0" smtClean="0">
                <a:solidFill>
                  <a:schemeClr val="accent3">
                    <a:lumMod val="60000"/>
                    <a:lumOff val="40000"/>
                  </a:schemeClr>
                </a:solidFill>
              </a:rPr>
              <a:t> signal processing package for this purpose. It also, introduces wavelets decomposition and wavelets techniques for signal processing issues.</a:t>
            </a:r>
          </a:p>
          <a:p>
            <a:pPr algn="l">
              <a:buNone/>
            </a:pPr>
            <a:r>
              <a:rPr lang="en-US" dirty="0" smtClean="0">
                <a:solidFill>
                  <a:schemeClr val="accent3">
                    <a:lumMod val="60000"/>
                    <a:lumOff val="40000"/>
                  </a:schemeClr>
                </a:solidFill>
              </a:rPr>
              <a:t>After many research in the Internet, we have a good and clear background on the operations that we can do on signals. </a:t>
            </a:r>
            <a:br>
              <a:rPr lang="en-US" dirty="0" smtClean="0">
                <a:solidFill>
                  <a:schemeClr val="accent3">
                    <a:lumMod val="60000"/>
                    <a:lumOff val="40000"/>
                  </a:schemeClr>
                </a:solidFill>
              </a:rPr>
            </a:br>
            <a:r>
              <a:rPr lang="en-US" dirty="0" smtClean="0">
                <a:solidFill>
                  <a:schemeClr val="accent3">
                    <a:lumMod val="60000"/>
                    <a:lumOff val="40000"/>
                  </a:schemeClr>
                </a:solidFill>
              </a:rPr>
              <a:t>We also hope that in the future, we will be among those people who trait such scientific issues. </a:t>
            </a:r>
          </a:p>
          <a:p>
            <a:pPr algn="l">
              <a:buNone/>
            </a:pPr>
            <a:endParaRPr lang="ar-SA"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214290"/>
            <a:ext cx="7772400" cy="1470025"/>
          </a:xfrm>
        </p:spPr>
        <p:txBody>
          <a:bodyPr>
            <a:normAutofit/>
          </a:bodyPr>
          <a:lstStyle/>
          <a:p>
            <a:r>
              <a:rPr lang="en-US" sz="6000" dirty="0" smtClean="0">
                <a:solidFill>
                  <a:srgbClr val="FF0000"/>
                </a:solidFill>
                <a:latin typeface="Arial" pitchFamily="34" charset="0"/>
                <a:cs typeface="Arial" pitchFamily="34" charset="0"/>
              </a:rPr>
              <a:t>Content</a:t>
            </a:r>
            <a:endParaRPr lang="ar-SA" sz="6000" dirty="0">
              <a:solidFill>
                <a:srgbClr val="FF0000"/>
              </a:solidFill>
              <a:latin typeface="Arial" pitchFamily="34" charset="0"/>
              <a:cs typeface="Arial" pitchFamily="34" charset="0"/>
            </a:endParaRPr>
          </a:p>
        </p:txBody>
      </p:sp>
      <p:sp>
        <p:nvSpPr>
          <p:cNvPr id="3" name="عنوان فرعي 2"/>
          <p:cNvSpPr>
            <a:spLocks noGrp="1"/>
          </p:cNvSpPr>
          <p:nvPr>
            <p:ph type="subTitle" idx="1"/>
          </p:nvPr>
        </p:nvSpPr>
        <p:spPr>
          <a:xfrm>
            <a:off x="500034" y="1714488"/>
            <a:ext cx="6400800" cy="3714776"/>
          </a:xfrm>
        </p:spPr>
        <p:txBody>
          <a:bodyPr>
            <a:noAutofit/>
          </a:bodyPr>
          <a:lstStyle/>
          <a:p>
            <a:pPr algn="l"/>
            <a:r>
              <a:rPr lang="en-US" sz="4000" b="1" dirty="0" smtClean="0">
                <a:solidFill>
                  <a:schemeClr val="bg1"/>
                </a:solidFill>
              </a:rPr>
              <a:t>1. Introduction</a:t>
            </a:r>
            <a:endParaRPr lang="en-US" sz="4000" dirty="0" smtClean="0">
              <a:solidFill>
                <a:schemeClr val="bg1"/>
              </a:solidFill>
            </a:endParaRPr>
          </a:p>
          <a:p>
            <a:pPr algn="l" rtl="0"/>
            <a:r>
              <a:rPr lang="en-US" sz="4000" b="1" dirty="0" smtClean="0">
                <a:solidFill>
                  <a:schemeClr val="bg1"/>
                </a:solidFill>
              </a:rPr>
              <a:t>2. Methodology </a:t>
            </a:r>
          </a:p>
          <a:p>
            <a:pPr algn="l" rtl="0"/>
            <a:r>
              <a:rPr lang="en-US" sz="4000" b="1" dirty="0" smtClean="0">
                <a:solidFill>
                  <a:schemeClr val="bg1"/>
                </a:solidFill>
              </a:rPr>
              <a:t>3. Results </a:t>
            </a:r>
            <a:endParaRPr lang="en-US" sz="4000" dirty="0" smtClean="0">
              <a:solidFill>
                <a:schemeClr val="bg1"/>
              </a:solidFill>
            </a:endParaRPr>
          </a:p>
          <a:p>
            <a:pPr algn="l" rtl="0"/>
            <a:r>
              <a:rPr lang="en-US" sz="4000" b="1" dirty="0" smtClean="0">
                <a:solidFill>
                  <a:schemeClr val="bg1"/>
                </a:solidFill>
              </a:rPr>
              <a:t>4. Conclusion</a:t>
            </a:r>
            <a:endParaRPr lang="en-US" sz="4000" dirty="0" smtClean="0"/>
          </a:p>
          <a:p>
            <a:pPr algn="l"/>
            <a:endParaRPr lang="ar-SA"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7200" dirty="0" smtClean="0">
                <a:solidFill>
                  <a:schemeClr val="bg1"/>
                </a:solidFill>
              </a:rPr>
              <a:t>Thank you</a:t>
            </a:r>
            <a:endParaRPr lang="ar-SA" sz="7200" dirty="0">
              <a:solidFill>
                <a:schemeClr val="bg1"/>
              </a:solidFill>
            </a:endParaRPr>
          </a:p>
        </p:txBody>
      </p:sp>
      <p:sp>
        <p:nvSpPr>
          <p:cNvPr id="3" name="عنصر نائب للمحتوى 2"/>
          <p:cNvSpPr>
            <a:spLocks noGrp="1"/>
          </p:cNvSpPr>
          <p:nvPr>
            <p:ph idx="1"/>
          </p:nvPr>
        </p:nvSpPr>
        <p:spPr>
          <a:xfrm>
            <a:off x="500034" y="4786322"/>
            <a:ext cx="8229600" cy="4525963"/>
          </a:xfrm>
        </p:spPr>
        <p:txBody>
          <a:bodyPr/>
          <a:lstStyle/>
          <a:p>
            <a:pPr algn="ctr">
              <a:buNone/>
            </a:pPr>
            <a:r>
              <a:rPr lang="en-US" dirty="0" smtClean="0">
                <a:solidFill>
                  <a:schemeClr val="bg1"/>
                </a:solidFill>
              </a:rPr>
              <a:t>THE END</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714752"/>
            <a:ext cx="8229600" cy="1143000"/>
          </a:xfrm>
        </p:spPr>
        <p:txBody>
          <a:bodyPr>
            <a:noAutofit/>
          </a:bodyPr>
          <a:lstStyle/>
          <a:p>
            <a:pPr algn="l"/>
            <a:r>
              <a:rPr lang="ar-SA" sz="2800" b="1" dirty="0" smtClean="0">
                <a:solidFill>
                  <a:srgbClr val="C00000"/>
                </a:solidFill>
              </a:rPr>
              <a:t> :</a:t>
            </a:r>
            <a:r>
              <a:rPr lang="en-US" sz="2800" b="1" dirty="0" smtClean="0">
                <a:solidFill>
                  <a:srgbClr val="C00000"/>
                </a:solidFill>
              </a:rPr>
              <a:t>Principle of the system</a:t>
            </a:r>
            <a:r>
              <a:rPr lang="ar-SA" sz="2800" b="1" dirty="0" smtClean="0">
                <a:solidFill>
                  <a:srgbClr val="C00000"/>
                </a:solidFill>
              </a:rPr>
              <a:t/>
            </a:r>
            <a:br>
              <a:rPr lang="ar-SA" sz="2800" b="1" dirty="0" smtClean="0">
                <a:solidFill>
                  <a:srgbClr val="C00000"/>
                </a:solidFill>
              </a:rPr>
            </a:br>
            <a:r>
              <a:rPr lang="en-US" sz="2800" dirty="0" smtClean="0">
                <a:solidFill>
                  <a:schemeClr val="bg1"/>
                </a:solidFill>
              </a:rPr>
              <a:t> </a:t>
            </a:r>
            <a:r>
              <a:rPr lang="en-US" sz="2800" dirty="0" smtClean="0">
                <a:solidFill>
                  <a:schemeClr val="accent3"/>
                </a:solidFill>
              </a:rPr>
              <a:t>Radar motion sensing systems </a:t>
            </a:r>
            <a:r>
              <a:rPr lang="ar-SA" sz="2800" b="1" dirty="0" smtClean="0">
                <a:solidFill>
                  <a:srgbClr val="C00000"/>
                </a:solidFill>
              </a:rPr>
              <a:t/>
            </a:r>
            <a:br>
              <a:rPr lang="ar-SA" sz="2800" b="1" dirty="0" smtClean="0">
                <a:solidFill>
                  <a:srgbClr val="C00000"/>
                </a:solidFill>
              </a:rPr>
            </a:br>
            <a:r>
              <a:rPr lang="ar-SA" sz="2800" b="1" dirty="0" smtClean="0">
                <a:solidFill>
                  <a:srgbClr val="C00000"/>
                </a:solidFill>
              </a:rPr>
              <a:t/>
            </a:r>
            <a:br>
              <a:rPr lang="ar-SA" sz="2800" b="1" dirty="0" smtClean="0">
                <a:solidFill>
                  <a:srgbClr val="C00000"/>
                </a:solidFill>
              </a:rPr>
            </a:br>
            <a:endParaRPr lang="ar-SA" sz="2800" dirty="0">
              <a:solidFill>
                <a:schemeClr val="bg1"/>
              </a:solidFill>
            </a:endParaRPr>
          </a:p>
        </p:txBody>
      </p:sp>
      <p:pic>
        <p:nvPicPr>
          <p:cNvPr id="4" name="عنصر نائب للمحتوى 3"/>
          <p:cNvPicPr>
            <a:picLocks noGrp="1"/>
          </p:cNvPicPr>
          <p:nvPr>
            <p:ph idx="1"/>
          </p:nvPr>
        </p:nvPicPr>
        <p:blipFill>
          <a:blip r:embed="rId2"/>
          <a:srcRect/>
          <a:stretch>
            <a:fillRect/>
          </a:stretch>
        </p:blipFill>
        <p:spPr bwMode="auto">
          <a:xfrm>
            <a:off x="3571868" y="4429132"/>
            <a:ext cx="4580953" cy="1876191"/>
          </a:xfrm>
          <a:prstGeom prst="rect">
            <a:avLst/>
          </a:prstGeom>
          <a:noFill/>
          <a:ln w="9525">
            <a:noFill/>
            <a:miter lim="800000"/>
            <a:headEnd/>
            <a:tailEnd/>
          </a:ln>
        </p:spPr>
      </p:pic>
      <p:sp>
        <p:nvSpPr>
          <p:cNvPr id="5" name="مستطيل 4"/>
          <p:cNvSpPr/>
          <p:nvPr/>
        </p:nvSpPr>
        <p:spPr>
          <a:xfrm>
            <a:off x="-4786378" y="2571744"/>
            <a:ext cx="6857992" cy="707886"/>
          </a:xfrm>
          <a:prstGeom prst="rect">
            <a:avLst/>
          </a:prstGeom>
        </p:spPr>
        <p:txBody>
          <a:bodyPr wrap="square">
            <a:spAutoFit/>
          </a:bodyPr>
          <a:lstStyle/>
          <a:p>
            <a:r>
              <a:rPr lang="en-US" sz="2000" dirty="0" smtClean="0">
                <a:solidFill>
                  <a:srgbClr val="C00000"/>
                </a:solidFill>
              </a:rPr>
              <a:t/>
            </a:r>
            <a:br>
              <a:rPr lang="en-US" sz="2000" dirty="0" smtClean="0">
                <a:solidFill>
                  <a:srgbClr val="C00000"/>
                </a:solidFill>
              </a:rPr>
            </a:br>
            <a:endParaRPr lang="ar-SA" sz="2000" dirty="0">
              <a:solidFill>
                <a:srgbClr val="C00000"/>
              </a:solidFill>
            </a:endParaRPr>
          </a:p>
        </p:txBody>
      </p:sp>
      <p:sp>
        <p:nvSpPr>
          <p:cNvPr id="6" name="مستطيل 5"/>
          <p:cNvSpPr/>
          <p:nvPr/>
        </p:nvSpPr>
        <p:spPr>
          <a:xfrm>
            <a:off x="-500098" y="428604"/>
            <a:ext cx="4000528" cy="954107"/>
          </a:xfrm>
          <a:prstGeom prst="rect">
            <a:avLst/>
          </a:prstGeom>
        </p:spPr>
        <p:txBody>
          <a:bodyPr wrap="square">
            <a:spAutoFit/>
          </a:bodyPr>
          <a:lstStyle/>
          <a:p>
            <a:r>
              <a:rPr lang="ar-SA" sz="2800" b="1" dirty="0" smtClean="0">
                <a:solidFill>
                  <a:srgbClr val="C00000"/>
                </a:solidFill>
              </a:rPr>
              <a:t>   :</a:t>
            </a:r>
            <a:r>
              <a:rPr lang="en-US" sz="2800" b="1" dirty="0" smtClean="0">
                <a:solidFill>
                  <a:srgbClr val="C00000"/>
                </a:solidFill>
              </a:rPr>
              <a:t>Radar Introduction</a:t>
            </a:r>
            <a:r>
              <a:rPr lang="ar-SA" sz="2800" b="1" dirty="0" smtClean="0">
                <a:solidFill>
                  <a:schemeClr val="bg1"/>
                </a:solidFill>
              </a:rPr>
              <a:t>                      </a:t>
            </a:r>
            <a:r>
              <a:rPr lang="en-US" sz="2800" dirty="0" smtClean="0">
                <a:solidFill>
                  <a:schemeClr val="accent3"/>
                </a:solidFill>
              </a:rPr>
              <a:t>Definition</a:t>
            </a:r>
            <a:r>
              <a:rPr lang="en-US" sz="2800" dirty="0" smtClean="0">
                <a:solidFill>
                  <a:schemeClr val="bg1"/>
                </a:solidFill>
              </a:rPr>
              <a:t>                     </a:t>
            </a:r>
            <a:r>
              <a:rPr lang="ar-SA" sz="2800" dirty="0" smtClean="0">
                <a:solidFill>
                  <a:schemeClr val="bg1"/>
                </a:solidFill>
              </a:rPr>
              <a:t> </a:t>
            </a:r>
            <a:endParaRPr lang="ar-SA" sz="2800" dirty="0">
              <a:solidFill>
                <a:srgbClr val="C00000"/>
              </a:solidFill>
            </a:endParaRPr>
          </a:p>
        </p:txBody>
      </p:sp>
      <p:pic>
        <p:nvPicPr>
          <p:cNvPr id="7" name="صورة 6"/>
          <p:cNvPicPr/>
          <p:nvPr/>
        </p:nvPicPr>
        <p:blipFill>
          <a:blip r:embed="rId3"/>
          <a:srcRect/>
          <a:stretch>
            <a:fillRect/>
          </a:stretch>
        </p:blipFill>
        <p:spPr bwMode="auto">
          <a:xfrm>
            <a:off x="4214810" y="357166"/>
            <a:ext cx="4572032" cy="2852102"/>
          </a:xfrm>
          <a:prstGeom prst="rect">
            <a:avLst/>
          </a:prstGeom>
          <a:noFill/>
          <a:ln w="9525">
            <a:noFill/>
            <a:miter lim="800000"/>
            <a:headEnd/>
            <a:tailEnd/>
          </a:ln>
        </p:spPr>
      </p:pic>
      <p:sp>
        <p:nvSpPr>
          <p:cNvPr id="8" name="مستطيل 7"/>
          <p:cNvSpPr/>
          <p:nvPr/>
        </p:nvSpPr>
        <p:spPr>
          <a:xfrm>
            <a:off x="785786" y="1500174"/>
            <a:ext cx="2852063" cy="400110"/>
          </a:xfrm>
          <a:prstGeom prst="rect">
            <a:avLst/>
          </a:prstGeom>
        </p:spPr>
        <p:txBody>
          <a:bodyPr wrap="none">
            <a:spAutoFit/>
          </a:bodyPr>
          <a:lstStyle/>
          <a:p>
            <a:r>
              <a:rPr lang="en-US" sz="2000" b="1" smtClean="0">
                <a:solidFill>
                  <a:schemeClr val="bg1"/>
                </a:solidFill>
              </a:rPr>
              <a:t>                                          </a:t>
            </a:r>
            <a:r>
              <a:rPr lang="ar-SA" sz="2000" b="1" smtClean="0">
                <a:solidFill>
                  <a:schemeClr val="bg1"/>
                </a:solidFill>
              </a:rPr>
              <a:t> </a:t>
            </a:r>
            <a:r>
              <a:rPr lang="en-US" sz="2000" b="1" smtClean="0">
                <a:solidFill>
                  <a:schemeClr val="bg1"/>
                </a:solidFill>
              </a:rPr>
              <a:t>   </a:t>
            </a:r>
            <a:endParaRPr lang="ar-SA" sz="20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0" y="1000108"/>
            <a:ext cx="4572000" cy="3970318"/>
          </a:xfrm>
          <a:prstGeom prst="rect">
            <a:avLst/>
          </a:prstGeom>
        </p:spPr>
        <p:txBody>
          <a:bodyPr>
            <a:spAutoFit/>
          </a:bodyPr>
          <a:lstStyle/>
          <a:p>
            <a:r>
              <a:rPr lang="en-US" sz="2800" b="1" dirty="0" smtClean="0">
                <a:solidFill>
                  <a:srgbClr val="C00000"/>
                </a:solidFill>
              </a:rPr>
              <a:t>Electromagnetic Waves:</a:t>
            </a:r>
          </a:p>
          <a:p>
            <a:r>
              <a:rPr lang="en-US" sz="2800" b="1" dirty="0" smtClean="0">
                <a:solidFill>
                  <a:schemeClr val="accent3"/>
                </a:solidFill>
              </a:rPr>
              <a:t>Definition</a:t>
            </a:r>
            <a:r>
              <a:rPr lang="en-US" sz="2800" b="1" dirty="0" smtClean="0">
                <a:solidFill>
                  <a:schemeClr val="bg1"/>
                </a:solidFill>
              </a:rPr>
              <a:t>                          </a:t>
            </a:r>
          </a:p>
          <a:p>
            <a:endParaRPr lang="ar-SA" sz="2800" b="1" dirty="0" smtClean="0">
              <a:solidFill>
                <a:srgbClr val="C00000"/>
              </a:solidFill>
            </a:endParaRPr>
          </a:p>
          <a:p>
            <a:endParaRPr lang="ar-SA" sz="2800" b="1" dirty="0" smtClean="0">
              <a:solidFill>
                <a:srgbClr val="C00000"/>
              </a:solidFill>
            </a:endParaRPr>
          </a:p>
          <a:p>
            <a:endParaRPr lang="ar-SA" sz="2800" b="1" dirty="0" smtClean="0">
              <a:solidFill>
                <a:srgbClr val="C00000"/>
              </a:solidFill>
            </a:endParaRPr>
          </a:p>
          <a:p>
            <a:endParaRPr lang="ar-SA" sz="2800" b="1" dirty="0" smtClean="0">
              <a:solidFill>
                <a:srgbClr val="C00000"/>
              </a:solidFill>
            </a:endParaRPr>
          </a:p>
          <a:p>
            <a:endParaRPr lang="ar-SA" sz="2800" b="1" dirty="0" smtClean="0">
              <a:solidFill>
                <a:srgbClr val="C00000"/>
              </a:solidFill>
            </a:endParaRPr>
          </a:p>
          <a:p>
            <a:r>
              <a:rPr lang="en-US" sz="2800" b="1" dirty="0" smtClean="0">
                <a:solidFill>
                  <a:srgbClr val="C00000"/>
                </a:solidFill>
              </a:rPr>
              <a:t>Microwaves:                    </a:t>
            </a:r>
            <a:r>
              <a:rPr lang="ar-SA" sz="2800" b="1" dirty="0" smtClean="0">
                <a:solidFill>
                  <a:srgbClr val="C00000"/>
                </a:solidFill>
              </a:rPr>
              <a:t> </a:t>
            </a:r>
            <a:endParaRPr lang="en-US" sz="2800" b="1" dirty="0" smtClean="0">
              <a:solidFill>
                <a:srgbClr val="C00000"/>
              </a:solidFill>
            </a:endParaRPr>
          </a:p>
          <a:p>
            <a:r>
              <a:rPr lang="ar-SA" sz="2800" b="1" dirty="0" smtClean="0">
                <a:solidFill>
                  <a:schemeClr val="bg1"/>
                </a:solidFill>
              </a:rPr>
              <a:t>                    </a:t>
            </a:r>
            <a:r>
              <a:rPr lang="en-US" sz="2800" b="1" dirty="0" smtClean="0">
                <a:solidFill>
                  <a:schemeClr val="accent3"/>
                </a:solidFill>
              </a:rPr>
              <a:t>Definition </a:t>
            </a:r>
            <a:endParaRPr lang="ar-SA" sz="2800" dirty="0">
              <a:solidFill>
                <a:schemeClr val="accent3"/>
              </a:solidFill>
            </a:endParaRPr>
          </a:p>
        </p:txBody>
      </p:sp>
      <p:pic>
        <p:nvPicPr>
          <p:cNvPr id="5" name="صورة 4"/>
          <p:cNvPicPr/>
          <p:nvPr/>
        </p:nvPicPr>
        <p:blipFill>
          <a:blip r:embed="rId2"/>
          <a:srcRect/>
          <a:stretch>
            <a:fillRect/>
          </a:stretch>
        </p:blipFill>
        <p:spPr bwMode="auto">
          <a:xfrm>
            <a:off x="3428992" y="2000240"/>
            <a:ext cx="3608070" cy="2239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14356"/>
            <a:ext cx="8229600" cy="1143000"/>
          </a:xfrm>
        </p:spPr>
        <p:txBody>
          <a:bodyPr>
            <a:normAutofit fontScale="90000"/>
          </a:bodyPr>
          <a:lstStyle/>
          <a:p>
            <a:pPr algn="l"/>
            <a:r>
              <a:rPr lang="ar-SA" b="1" dirty="0" smtClean="0">
                <a:solidFill>
                  <a:srgbClr val="C00000"/>
                </a:solidFill>
              </a:rPr>
              <a:t> :</a:t>
            </a:r>
            <a:r>
              <a:rPr lang="en-US" b="1" dirty="0" smtClean="0">
                <a:solidFill>
                  <a:srgbClr val="C00000"/>
                </a:solidFill>
              </a:rPr>
              <a:t>Cardiac system</a:t>
            </a:r>
            <a:r>
              <a:rPr lang="ar-SA" b="1" dirty="0" smtClean="0">
                <a:solidFill>
                  <a:srgbClr val="C00000"/>
                </a:solidFill>
              </a:rPr>
              <a:t/>
            </a:r>
            <a:br>
              <a:rPr lang="ar-SA" b="1" dirty="0" smtClean="0">
                <a:solidFill>
                  <a:srgbClr val="C00000"/>
                </a:solidFill>
              </a:rPr>
            </a:br>
            <a:r>
              <a:rPr lang="en-US" b="1" u="sng" dirty="0" smtClean="0"/>
              <a:t> </a:t>
            </a:r>
            <a:r>
              <a:rPr lang="en-US" sz="3100" b="1" dirty="0" smtClean="0">
                <a:solidFill>
                  <a:schemeClr val="accent3"/>
                </a:solidFill>
              </a:rPr>
              <a:t>Physiology and measurement</a:t>
            </a:r>
            <a:r>
              <a:rPr lang="en-US" sz="3100" b="1" dirty="0" smtClean="0"/>
              <a:t> </a:t>
            </a:r>
            <a:r>
              <a:rPr lang="en-US" sz="3100" dirty="0" smtClean="0"/>
              <a:t/>
            </a:r>
            <a:br>
              <a:rPr lang="en-US" sz="3100" dirty="0" smtClean="0"/>
            </a:br>
            <a:r>
              <a:rPr lang="en-US" dirty="0" smtClean="0"/>
              <a:t> </a:t>
            </a:r>
            <a:endParaRPr lang="ar-SA" dirty="0">
              <a:solidFill>
                <a:srgbClr val="C00000"/>
              </a:solidFill>
            </a:endParaRPr>
          </a:p>
        </p:txBody>
      </p:sp>
      <p:sp>
        <p:nvSpPr>
          <p:cNvPr id="3" name="عنصر نائب للمحتوى 2"/>
          <p:cNvSpPr>
            <a:spLocks noGrp="1"/>
          </p:cNvSpPr>
          <p:nvPr>
            <p:ph idx="1"/>
          </p:nvPr>
        </p:nvSpPr>
        <p:spPr>
          <a:xfrm>
            <a:off x="0" y="2071678"/>
            <a:ext cx="8229600" cy="4525963"/>
          </a:xfrm>
        </p:spPr>
        <p:txBody>
          <a:bodyPr>
            <a:normAutofit/>
          </a:bodyPr>
          <a:lstStyle/>
          <a:p>
            <a:pPr algn="l">
              <a:buNone/>
            </a:pPr>
            <a:r>
              <a:rPr lang="en-US" sz="4000" b="1" dirty="0" smtClean="0">
                <a:solidFill>
                  <a:srgbClr val="C00000"/>
                </a:solidFill>
              </a:rPr>
              <a:t>Respiratory system</a:t>
            </a:r>
            <a:endParaRPr lang="ar-SA" sz="4000" b="1" dirty="0" smtClean="0">
              <a:solidFill>
                <a:srgbClr val="C00000"/>
              </a:solidFill>
            </a:endParaRPr>
          </a:p>
          <a:p>
            <a:pPr algn="l">
              <a:buNone/>
            </a:pPr>
            <a:r>
              <a:rPr lang="ar-SA" sz="4000" b="1" dirty="0" smtClean="0">
                <a:solidFill>
                  <a:schemeClr val="accent3"/>
                </a:solidFill>
              </a:rPr>
              <a:t>     </a:t>
            </a:r>
            <a:r>
              <a:rPr lang="en-US" sz="2800" b="1" dirty="0" smtClean="0">
                <a:solidFill>
                  <a:schemeClr val="accent3"/>
                </a:solidFill>
              </a:rPr>
              <a:t>Physiology and measurement</a:t>
            </a:r>
            <a:endParaRPr lang="ar-SA" sz="2800" dirty="0">
              <a:solidFill>
                <a:srgbClr val="C00000"/>
              </a:solidFill>
            </a:endParaRPr>
          </a:p>
        </p:txBody>
      </p:sp>
      <p:pic>
        <p:nvPicPr>
          <p:cNvPr id="3074" name="Picture 2"/>
          <p:cNvPicPr>
            <a:picLocks noChangeAspect="1" noChangeArrowheads="1"/>
          </p:cNvPicPr>
          <p:nvPr/>
        </p:nvPicPr>
        <p:blipFill>
          <a:blip r:embed="rId2"/>
          <a:srcRect/>
          <a:stretch>
            <a:fillRect/>
          </a:stretch>
        </p:blipFill>
        <p:spPr bwMode="auto">
          <a:xfrm>
            <a:off x="2786050" y="3500438"/>
            <a:ext cx="3714744" cy="3143272"/>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848350" y="0"/>
            <a:ext cx="3295650" cy="3305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C00000"/>
                </a:solidFill>
              </a:rPr>
              <a:t>Separation of heart beat and breathing</a:t>
            </a:r>
            <a:endParaRPr lang="ar-SA" dirty="0">
              <a:solidFill>
                <a:srgbClr val="C00000"/>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0" y="4000504"/>
            <a:ext cx="3853558" cy="2003340"/>
          </a:xfrm>
          <a:prstGeom prst="rect">
            <a:avLst/>
          </a:prstGeom>
          <a:noFill/>
          <a:ln w="9525">
            <a:noFill/>
            <a:miter lim="800000"/>
            <a:headEnd/>
            <a:tailEnd/>
          </a:ln>
          <a:effectLst/>
        </p:spPr>
      </p:pic>
      <p:pic>
        <p:nvPicPr>
          <p:cNvPr id="4" name="عنصر نائب للمحتوى 3"/>
          <p:cNvPicPr>
            <a:picLocks/>
          </p:cNvPicPr>
          <p:nvPr/>
        </p:nvPicPr>
        <p:blipFill>
          <a:blip r:embed="rId3"/>
          <a:srcRect/>
          <a:stretch>
            <a:fillRect/>
          </a:stretch>
        </p:blipFill>
        <p:spPr bwMode="auto">
          <a:xfrm>
            <a:off x="3924952" y="3857628"/>
            <a:ext cx="5219048" cy="2357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0" y="1071546"/>
            <a:ext cx="8229600" cy="4525963"/>
          </a:xfrm>
        </p:spPr>
        <p:txBody>
          <a:bodyPr>
            <a:normAutofit/>
          </a:bodyPr>
          <a:lstStyle/>
          <a:p>
            <a:pPr algn="l">
              <a:buNone/>
            </a:pPr>
            <a:r>
              <a:rPr lang="en-US" dirty="0" smtClean="0">
                <a:solidFill>
                  <a:schemeClr val="bg1"/>
                </a:solidFill>
              </a:rPr>
              <a:t>?</a:t>
            </a:r>
            <a:r>
              <a:rPr lang="ar-SA" dirty="0" smtClean="0">
                <a:solidFill>
                  <a:schemeClr val="bg1"/>
                </a:solidFill>
              </a:rPr>
              <a:t>  </a:t>
            </a:r>
            <a:r>
              <a:rPr lang="en-US" dirty="0" smtClean="0">
                <a:solidFill>
                  <a:schemeClr val="bg1"/>
                </a:solidFill>
              </a:rPr>
              <a:t>Why we using </a:t>
            </a:r>
            <a:r>
              <a:rPr lang="en-US" dirty="0" smtClean="0">
                <a:solidFill>
                  <a:schemeClr val="bg1"/>
                </a:solidFill>
              </a:rPr>
              <a:t>MATLAB</a:t>
            </a:r>
            <a:r>
              <a:rPr lang="ar-SA" dirty="0" smtClean="0">
                <a:solidFill>
                  <a:schemeClr val="bg1"/>
                </a:solidFill>
              </a:rPr>
              <a:t> </a:t>
            </a:r>
            <a:r>
              <a:rPr lang="en-US" dirty="0" smtClean="0">
                <a:solidFill>
                  <a:schemeClr val="bg1"/>
                </a:solidFill>
              </a:rPr>
              <a:t>1-</a:t>
            </a:r>
            <a:endParaRPr lang="ar-SA" dirty="0" smtClean="0">
              <a:solidFill>
                <a:schemeClr val="bg1"/>
              </a:solidFill>
            </a:endParaRPr>
          </a:p>
          <a:p>
            <a:pPr algn="l">
              <a:buNone/>
            </a:pPr>
            <a:endParaRPr lang="ar-SA" dirty="0" smtClean="0">
              <a:solidFill>
                <a:schemeClr val="bg1"/>
              </a:solidFill>
            </a:endParaRPr>
          </a:p>
          <a:p>
            <a:pPr algn="l" rtl="0"/>
            <a:r>
              <a:rPr lang="en-US" sz="1800" dirty="0" smtClean="0">
                <a:solidFill>
                  <a:schemeClr val="bg1"/>
                </a:solidFill>
              </a:rPr>
              <a:t>MATLAB  provide DSP algorithm designers, system architects, and embedded hardware and software engineers with a comprehensive set of tools that address the challenges of shortened design cycles for systems with increasing complexity. With MATLAB , you can:</a:t>
            </a:r>
          </a:p>
          <a:p>
            <a:pPr algn="l" rtl="0"/>
            <a:endParaRPr lang="en-US" dirty="0" smtClean="0">
              <a:solidFill>
                <a:schemeClr val="bg1"/>
              </a:solidFill>
            </a:endParaRPr>
          </a:p>
          <a:p>
            <a:pPr lvl="0" algn="l" rtl="0"/>
            <a:r>
              <a:rPr lang="en-US" sz="1700" dirty="0" smtClean="0">
                <a:solidFill>
                  <a:schemeClr val="bg1"/>
                </a:solidFill>
              </a:rPr>
              <a:t>Develop digital signal processing (DSP) algorithms</a:t>
            </a:r>
          </a:p>
          <a:p>
            <a:pPr lvl="0" algn="l" rtl="0"/>
            <a:r>
              <a:rPr lang="en-US" sz="1700" dirty="0" smtClean="0">
                <a:solidFill>
                  <a:schemeClr val="bg1"/>
                </a:solidFill>
              </a:rPr>
              <a:t>Model and simulate systems</a:t>
            </a:r>
          </a:p>
          <a:p>
            <a:pPr lvl="0" algn="l" rtl="0"/>
            <a:r>
              <a:rPr lang="en-US" sz="1700" dirty="0" smtClean="0">
                <a:solidFill>
                  <a:schemeClr val="bg1"/>
                </a:solidFill>
              </a:rPr>
              <a:t>Verify and validate your hardware and software implementations</a:t>
            </a:r>
            <a:endParaRPr lang="en-US" sz="1700" dirty="0">
              <a:solidFill>
                <a:schemeClr val="bg1"/>
              </a:solidFill>
            </a:endParaRPr>
          </a:p>
        </p:txBody>
      </p:sp>
      <p:sp>
        <p:nvSpPr>
          <p:cNvPr id="1025" name="Rectangle 1"/>
          <p:cNvSpPr>
            <a:spLocks noChangeArrowheads="1"/>
          </p:cNvSpPr>
          <p:nvPr/>
        </p:nvSpPr>
        <p:spPr bwMode="auto">
          <a:xfrm>
            <a:off x="428596" y="428604"/>
            <a:ext cx="282647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4700" algn="l"/>
              </a:tabLst>
            </a:pPr>
            <a:r>
              <a:rPr kumimoji="0" lang="en-US" sz="3600" b="1"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Methodology</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p>
        </p:txBody>
      </p:sp>
      <p:pic>
        <p:nvPicPr>
          <p:cNvPr id="2051" name="Picture 3"/>
          <p:cNvPicPr>
            <a:picLocks noChangeAspect="1" noChangeArrowheads="1"/>
          </p:cNvPicPr>
          <p:nvPr/>
        </p:nvPicPr>
        <p:blipFill>
          <a:blip r:embed="rId2"/>
          <a:srcRect/>
          <a:stretch>
            <a:fillRect/>
          </a:stretch>
        </p:blipFill>
        <p:spPr bwMode="auto">
          <a:xfrm>
            <a:off x="6519862" y="4286256"/>
            <a:ext cx="2624138" cy="257174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072312" y="0"/>
            <a:ext cx="2071688"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38"/>
            <a:ext cx="8229600" cy="1143000"/>
          </a:xfrm>
        </p:spPr>
        <p:txBody>
          <a:bodyPr/>
          <a:lstStyle/>
          <a:p>
            <a:r>
              <a:rPr lang="en-US" b="1" dirty="0" smtClean="0">
                <a:solidFill>
                  <a:srgbClr val="C00000"/>
                </a:solidFill>
              </a:rPr>
              <a:t>2-Filters theory</a:t>
            </a:r>
            <a:endParaRPr lang="ar-SA" dirty="0">
              <a:solidFill>
                <a:srgbClr val="C00000"/>
              </a:solidFill>
            </a:endParaRPr>
          </a:p>
        </p:txBody>
      </p:sp>
      <p:sp>
        <p:nvSpPr>
          <p:cNvPr id="3" name="عنصر نائب للمحتوى 2"/>
          <p:cNvSpPr>
            <a:spLocks noGrp="1"/>
          </p:cNvSpPr>
          <p:nvPr>
            <p:ph idx="1"/>
          </p:nvPr>
        </p:nvSpPr>
        <p:spPr>
          <a:xfrm>
            <a:off x="0" y="1285860"/>
            <a:ext cx="8229600" cy="4525963"/>
          </a:xfrm>
        </p:spPr>
        <p:txBody>
          <a:bodyPr>
            <a:normAutofit fontScale="92500" lnSpcReduction="20000"/>
          </a:bodyPr>
          <a:lstStyle/>
          <a:p>
            <a:pPr algn="l">
              <a:buNone/>
            </a:pPr>
            <a:r>
              <a:rPr lang="en-US" b="1" dirty="0" smtClean="0">
                <a:solidFill>
                  <a:schemeClr val="accent3"/>
                </a:solidFill>
              </a:rPr>
              <a:t>Band-pass filter</a:t>
            </a:r>
            <a:endParaRPr lang="en-US" dirty="0" smtClean="0">
              <a:solidFill>
                <a:schemeClr val="accent3"/>
              </a:solidFill>
            </a:endParaRPr>
          </a:p>
          <a:p>
            <a:pPr algn="l">
              <a:buNone/>
            </a:pPr>
            <a:endParaRPr lang="ar-SA" b="1" dirty="0" smtClean="0">
              <a:solidFill>
                <a:schemeClr val="accent3"/>
              </a:solidFill>
            </a:endParaRPr>
          </a:p>
          <a:p>
            <a:pPr algn="l">
              <a:buNone/>
            </a:pPr>
            <a:endParaRPr lang="ar-SA" b="1" dirty="0" smtClean="0">
              <a:solidFill>
                <a:schemeClr val="accent3"/>
              </a:solidFill>
            </a:endParaRPr>
          </a:p>
          <a:p>
            <a:pPr algn="l">
              <a:buNone/>
            </a:pPr>
            <a:endParaRPr lang="ar-SA" b="1" dirty="0" smtClean="0">
              <a:solidFill>
                <a:schemeClr val="accent3"/>
              </a:solidFill>
            </a:endParaRPr>
          </a:p>
          <a:p>
            <a:pPr algn="l">
              <a:buNone/>
            </a:pPr>
            <a:r>
              <a:rPr lang="en-US" b="1" dirty="0" smtClean="0">
                <a:solidFill>
                  <a:schemeClr val="accent3"/>
                </a:solidFill>
              </a:rPr>
              <a:t>High-pass filter</a:t>
            </a:r>
            <a:endParaRPr lang="en-US" dirty="0" smtClean="0">
              <a:solidFill>
                <a:schemeClr val="accent3"/>
              </a:solidFill>
            </a:endParaRPr>
          </a:p>
          <a:p>
            <a:pPr algn="l">
              <a:buNone/>
            </a:pPr>
            <a:endParaRPr lang="ar-SA" b="1" dirty="0" smtClean="0">
              <a:solidFill>
                <a:schemeClr val="accent3"/>
              </a:solidFill>
            </a:endParaRPr>
          </a:p>
          <a:p>
            <a:pPr algn="l">
              <a:buNone/>
            </a:pPr>
            <a:endParaRPr lang="ar-SA" b="1" dirty="0" smtClean="0">
              <a:solidFill>
                <a:schemeClr val="accent3"/>
              </a:solidFill>
            </a:endParaRPr>
          </a:p>
          <a:p>
            <a:pPr algn="l">
              <a:buNone/>
            </a:pPr>
            <a:endParaRPr lang="ar-SA" b="1" dirty="0" smtClean="0">
              <a:solidFill>
                <a:schemeClr val="accent3"/>
              </a:solidFill>
            </a:endParaRPr>
          </a:p>
          <a:p>
            <a:pPr algn="l">
              <a:buNone/>
            </a:pPr>
            <a:r>
              <a:rPr lang="en-US" b="1" dirty="0" smtClean="0">
                <a:solidFill>
                  <a:schemeClr val="accent3"/>
                </a:solidFill>
              </a:rPr>
              <a:t>Low-pass filter</a:t>
            </a:r>
            <a:endParaRPr lang="en-US" dirty="0" smtClean="0">
              <a:solidFill>
                <a:schemeClr val="accent3"/>
              </a:solidFill>
            </a:endParaRPr>
          </a:p>
          <a:p>
            <a:pPr algn="l">
              <a:buNone/>
            </a:pPr>
            <a:endParaRPr lang="ar-SA" dirty="0">
              <a:solidFill>
                <a:schemeClr val="accent3"/>
              </a:solidFill>
            </a:endParaRPr>
          </a:p>
        </p:txBody>
      </p:sp>
      <p:pic>
        <p:nvPicPr>
          <p:cNvPr id="4" name="صورة 3" descr="image008"/>
          <p:cNvPicPr/>
          <p:nvPr/>
        </p:nvPicPr>
        <p:blipFill>
          <a:blip r:embed="rId2"/>
          <a:srcRect/>
          <a:stretch>
            <a:fillRect/>
          </a:stretch>
        </p:blipFill>
        <p:spPr bwMode="auto">
          <a:xfrm>
            <a:off x="6429388" y="428604"/>
            <a:ext cx="2714612" cy="1886585"/>
          </a:xfrm>
          <a:prstGeom prst="rect">
            <a:avLst/>
          </a:prstGeom>
          <a:noFill/>
          <a:ln w="9525">
            <a:noFill/>
            <a:miter lim="800000"/>
            <a:headEnd/>
            <a:tailEnd/>
          </a:ln>
        </p:spPr>
      </p:pic>
      <p:pic>
        <p:nvPicPr>
          <p:cNvPr id="5" name="صورة 4" descr="image004"/>
          <p:cNvPicPr/>
          <p:nvPr/>
        </p:nvPicPr>
        <p:blipFill>
          <a:blip r:embed="rId3"/>
          <a:srcRect/>
          <a:stretch>
            <a:fillRect/>
          </a:stretch>
        </p:blipFill>
        <p:spPr bwMode="auto">
          <a:xfrm>
            <a:off x="6215074" y="2714620"/>
            <a:ext cx="2928926" cy="1625916"/>
          </a:xfrm>
          <a:prstGeom prst="rect">
            <a:avLst/>
          </a:prstGeom>
          <a:noFill/>
          <a:ln w="9525">
            <a:noFill/>
            <a:miter lim="800000"/>
            <a:headEnd/>
            <a:tailEnd/>
          </a:ln>
        </p:spPr>
      </p:pic>
      <p:pic>
        <p:nvPicPr>
          <p:cNvPr id="6" name="صورة 5" descr="image006"/>
          <p:cNvPicPr/>
          <p:nvPr/>
        </p:nvPicPr>
        <p:blipFill>
          <a:blip r:embed="rId4"/>
          <a:srcRect/>
          <a:stretch>
            <a:fillRect/>
          </a:stretch>
        </p:blipFill>
        <p:spPr bwMode="auto">
          <a:xfrm>
            <a:off x="6286512" y="5000636"/>
            <a:ext cx="2857488" cy="1616709"/>
          </a:xfrm>
          <a:prstGeom prst="rect">
            <a:avLst/>
          </a:prstGeom>
          <a:noFill/>
          <a:ln w="9525">
            <a:noFill/>
            <a:miter lim="800000"/>
            <a:headEnd/>
            <a:tailEnd/>
          </a:ln>
        </p:spPr>
      </p:pic>
      <p:pic>
        <p:nvPicPr>
          <p:cNvPr id="7" name="صورة 6" descr="RC band-pass filter."/>
          <p:cNvPicPr/>
          <p:nvPr/>
        </p:nvPicPr>
        <p:blipFill>
          <a:blip r:embed="rId5"/>
          <a:srcRect/>
          <a:stretch>
            <a:fillRect/>
          </a:stretch>
        </p:blipFill>
        <p:spPr bwMode="auto">
          <a:xfrm>
            <a:off x="2857488" y="1214422"/>
            <a:ext cx="3430274" cy="1219201"/>
          </a:xfrm>
          <a:prstGeom prst="rect">
            <a:avLst/>
          </a:prstGeom>
          <a:blipFill>
            <a:blip r:embed="rId6"/>
            <a:tile tx="0" ty="0" sx="100000" sy="100000" flip="none" algn="tl"/>
          </a:blipFill>
          <a:ln w="9525">
            <a:noFill/>
            <a:miter lim="800000"/>
            <a:headEnd/>
            <a:tailEnd/>
          </a:ln>
        </p:spPr>
      </p:pic>
      <p:pic>
        <p:nvPicPr>
          <p:cNvPr id="9" name="صورة 8" descr="High pass RC filter."/>
          <p:cNvPicPr/>
          <p:nvPr/>
        </p:nvPicPr>
        <p:blipFill>
          <a:blip r:embed="rId7"/>
          <a:srcRect/>
          <a:stretch>
            <a:fillRect/>
          </a:stretch>
        </p:blipFill>
        <p:spPr bwMode="auto">
          <a:xfrm>
            <a:off x="2857488" y="2928934"/>
            <a:ext cx="3143272" cy="1196663"/>
          </a:xfrm>
          <a:prstGeom prst="rect">
            <a:avLst/>
          </a:prstGeom>
          <a:blipFill>
            <a:blip r:embed="rId6"/>
            <a:tile tx="0" ty="0" sx="100000" sy="100000" flip="none" algn="tl"/>
          </a:blipFill>
          <a:ln w="9525">
            <a:noFill/>
            <a:miter lim="800000"/>
            <a:headEnd/>
            <a:tailEnd/>
          </a:ln>
        </p:spPr>
      </p:pic>
      <p:pic>
        <p:nvPicPr>
          <p:cNvPr id="10" name="صورة 9" descr="Low pass RC filter."/>
          <p:cNvPicPr/>
          <p:nvPr/>
        </p:nvPicPr>
        <p:blipFill>
          <a:blip r:embed="rId8"/>
          <a:srcRect/>
          <a:stretch>
            <a:fillRect/>
          </a:stretch>
        </p:blipFill>
        <p:spPr bwMode="auto">
          <a:xfrm>
            <a:off x="2928926" y="4714884"/>
            <a:ext cx="3041023" cy="1419862"/>
          </a:xfrm>
          <a:prstGeom prst="rect">
            <a:avLst/>
          </a:prstGeom>
          <a:blipFill>
            <a:blip r:embed="rId6"/>
            <a:tile tx="0" ty="0" sx="100000" sy="100000" flip="none" algn="tl"/>
          </a:blip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98" y="357166"/>
            <a:ext cx="8229600" cy="1143000"/>
          </a:xfrm>
        </p:spPr>
        <p:txBody>
          <a:bodyPr>
            <a:normAutofit fontScale="90000"/>
          </a:bodyPr>
          <a:lstStyle/>
          <a:p>
            <a:r>
              <a:rPr lang="en-US" b="1" dirty="0" smtClean="0">
                <a:solidFill>
                  <a:srgbClr val="C00000"/>
                </a:solidFill>
              </a:rPr>
              <a:t>Wavelets methods for separation</a:t>
            </a:r>
            <a:r>
              <a:rPr lang="ar-SA" b="1" dirty="0" smtClean="0">
                <a:solidFill>
                  <a:srgbClr val="C00000"/>
                </a:solidFill>
              </a:rPr>
              <a:t/>
            </a:r>
            <a:br>
              <a:rPr lang="ar-SA" b="1" dirty="0" smtClean="0">
                <a:solidFill>
                  <a:srgbClr val="C00000"/>
                </a:solidFill>
              </a:rPr>
            </a:br>
            <a:endParaRPr lang="ar-SA" dirty="0">
              <a:solidFill>
                <a:srgbClr val="C00000"/>
              </a:solidFill>
            </a:endParaRPr>
          </a:p>
        </p:txBody>
      </p:sp>
      <p:sp>
        <p:nvSpPr>
          <p:cNvPr id="3" name="عنصر نائب للمحتوى 2"/>
          <p:cNvSpPr>
            <a:spLocks noGrp="1"/>
          </p:cNvSpPr>
          <p:nvPr>
            <p:ph idx="1"/>
          </p:nvPr>
        </p:nvSpPr>
        <p:spPr>
          <a:xfrm>
            <a:off x="642910" y="1214422"/>
            <a:ext cx="7072362" cy="2286016"/>
          </a:xfrm>
        </p:spPr>
        <p:txBody>
          <a:bodyPr>
            <a:normAutofit/>
          </a:bodyPr>
          <a:lstStyle/>
          <a:p>
            <a:pPr algn="l">
              <a:buNone/>
            </a:pPr>
            <a:r>
              <a:rPr lang="en-US" sz="2800" b="1" dirty="0" err="1" smtClean="0">
                <a:solidFill>
                  <a:schemeClr val="accent3"/>
                </a:solidFill>
              </a:rPr>
              <a:t>Daubechies</a:t>
            </a:r>
            <a:r>
              <a:rPr lang="en-US" sz="2800" b="1" dirty="0" smtClean="0">
                <a:solidFill>
                  <a:schemeClr val="accent3"/>
                </a:solidFill>
              </a:rPr>
              <a:t> wavelets</a:t>
            </a:r>
            <a:endParaRPr lang="en-US" sz="2800" dirty="0" smtClean="0">
              <a:solidFill>
                <a:srgbClr val="FF0000"/>
              </a:solidFill>
            </a:endParaRPr>
          </a:p>
          <a:p>
            <a:pPr algn="l">
              <a:buNone/>
            </a:pPr>
            <a:r>
              <a:rPr lang="en-US" sz="2800" b="1" dirty="0" err="1" smtClean="0">
                <a:solidFill>
                  <a:schemeClr val="accent3"/>
                </a:solidFill>
              </a:rPr>
              <a:t>Biorthogonal</a:t>
            </a:r>
            <a:r>
              <a:rPr lang="en-US" sz="2800" b="1" dirty="0" smtClean="0">
                <a:solidFill>
                  <a:schemeClr val="accent3"/>
                </a:solidFill>
              </a:rPr>
              <a:t> wavelet</a:t>
            </a:r>
            <a:endParaRPr lang="ar-SA" sz="2800" b="1" dirty="0" smtClean="0">
              <a:solidFill>
                <a:schemeClr val="accent3"/>
              </a:solidFill>
            </a:endParaRPr>
          </a:p>
          <a:p>
            <a:pPr algn="l"/>
            <a:endParaRPr lang="ar-SA" dirty="0">
              <a:solidFill>
                <a:schemeClr val="accent3"/>
              </a:solidFill>
            </a:endParaRPr>
          </a:p>
        </p:txBody>
      </p:sp>
      <p:sp>
        <p:nvSpPr>
          <p:cNvPr id="4" name="مستطيل 3"/>
          <p:cNvSpPr/>
          <p:nvPr/>
        </p:nvSpPr>
        <p:spPr>
          <a:xfrm>
            <a:off x="0" y="2786058"/>
            <a:ext cx="7429552" cy="3170099"/>
          </a:xfrm>
          <a:prstGeom prst="rect">
            <a:avLst/>
          </a:prstGeom>
        </p:spPr>
        <p:txBody>
          <a:bodyPr wrap="square">
            <a:spAutoFit/>
          </a:bodyPr>
          <a:lstStyle/>
          <a:p>
            <a:endParaRPr lang="ar-SA" sz="4000" b="1" dirty="0" smtClean="0">
              <a:solidFill>
                <a:schemeClr val="bg1"/>
              </a:solidFill>
            </a:endParaRPr>
          </a:p>
          <a:p>
            <a:pPr algn="l"/>
            <a:r>
              <a:rPr lang="en-US" sz="4000" b="1" dirty="0" smtClean="0">
                <a:solidFill>
                  <a:srgbClr val="C00000"/>
                </a:solidFill>
              </a:rPr>
              <a:t>Wavelets decomposition theory</a:t>
            </a:r>
            <a:endParaRPr lang="ar-SA" sz="4000" b="1" dirty="0" smtClean="0">
              <a:solidFill>
                <a:srgbClr val="C00000"/>
              </a:solidFill>
            </a:endParaRPr>
          </a:p>
          <a:p>
            <a:endParaRPr lang="ar-SA" sz="4000" b="1" dirty="0" smtClean="0">
              <a:solidFill>
                <a:schemeClr val="bg1"/>
              </a:solidFill>
            </a:endParaRPr>
          </a:p>
          <a:p>
            <a:r>
              <a:rPr lang="en-US" sz="4000" b="1" dirty="0" smtClean="0">
                <a:solidFill>
                  <a:schemeClr val="accent3"/>
                </a:solidFill>
              </a:rPr>
              <a:t>Description </a:t>
            </a:r>
            <a:r>
              <a:rPr lang="en-US" sz="4000" b="1" dirty="0" smtClean="0">
                <a:solidFill>
                  <a:schemeClr val="bg1"/>
                </a:solidFill>
              </a:rPr>
              <a:t>                                         </a:t>
            </a:r>
          </a:p>
          <a:p>
            <a:endParaRPr lang="ar-SA" sz="4000" dirty="0">
              <a:solidFill>
                <a:schemeClr val="bg1"/>
              </a:solidFill>
            </a:endParaRPr>
          </a:p>
        </p:txBody>
      </p:sp>
      <p:sp>
        <p:nvSpPr>
          <p:cNvPr id="28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4929190" y="1214422"/>
            <a:ext cx="3857652" cy="21475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72000" y="4303871"/>
            <a:ext cx="4357718" cy="25541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مستند" ma:contentTypeID="0x0101005859B943E25CF94EAAFF261814668912" ma:contentTypeVersion="1" ma:contentTypeDescription="إنشاء مستند جديد." ma:contentTypeScope="" ma:versionID="191359952d53cb51a8ec27066fe92c3b">
  <xsd:schema xmlns:xsd="http://www.w3.org/2001/XMLSchema" xmlns:xs="http://www.w3.org/2001/XMLSchema" xmlns:p="http://schemas.microsoft.com/office/2006/metadata/properties" xmlns:ns1="http://schemas.microsoft.com/sharepoint/v3" targetNamespace="http://schemas.microsoft.com/office/2006/metadata/properties" ma:root="true" ma:fieldsID="5b0644a7e13efc998d0e8f4d0158f56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جدولة تاريخ البدء" ma:description="" ma:hidden="true" ma:internalName="PublishingStartDate">
      <xsd:simpleType>
        <xsd:restriction base="dms:Unknown"/>
      </xsd:simpleType>
    </xsd:element>
    <xsd:element name="PublishingExpirationDate" ma:index="9" nillable="true" ma:displayName="جدولة تاريخ الانتهاء"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4BABCC-3BA1-460D-86E0-524644C89BA6}"/>
</file>

<file path=customXml/itemProps2.xml><?xml version="1.0" encoding="utf-8"?>
<ds:datastoreItem xmlns:ds="http://schemas.openxmlformats.org/officeDocument/2006/customXml" ds:itemID="{411C48EA-C2BA-4CC8-B1FA-9CD8AD4E96EF}"/>
</file>

<file path=customXml/itemProps3.xml><?xml version="1.0" encoding="utf-8"?>
<ds:datastoreItem xmlns:ds="http://schemas.openxmlformats.org/officeDocument/2006/customXml" ds:itemID="{D9CD3017-4E40-47A0-B8E7-2647175FC4EB}"/>
</file>

<file path=docProps/app.xml><?xml version="1.0" encoding="utf-8"?>
<Properties xmlns="http://schemas.openxmlformats.org/officeDocument/2006/extended-properties" xmlns:vt="http://schemas.openxmlformats.org/officeDocument/2006/docPropsVTypes">
  <TotalTime>1534</TotalTime>
  <Words>416</Words>
  <PresentationFormat>عرض على الشاشة (3:4)‏</PresentationFormat>
  <Paragraphs>89</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سمة Office</vt:lpstr>
      <vt:lpstr>الشريحة 1</vt:lpstr>
      <vt:lpstr>Content</vt:lpstr>
      <vt:lpstr> :Principle of the system  Radar motion sensing systems   </vt:lpstr>
      <vt:lpstr>الشريحة 4</vt:lpstr>
      <vt:lpstr> :Cardiac system  Physiology and measurement   </vt:lpstr>
      <vt:lpstr>Separation of heart beat and breathing</vt:lpstr>
      <vt:lpstr>الشريحة 7</vt:lpstr>
      <vt:lpstr>2-Filters theory</vt:lpstr>
      <vt:lpstr>Wavelets methods for separation </vt:lpstr>
      <vt:lpstr>Results  </vt:lpstr>
      <vt:lpstr>الشريحة 11</vt:lpstr>
      <vt:lpstr>Steps</vt:lpstr>
      <vt:lpstr>الشريحة 13</vt:lpstr>
      <vt:lpstr>الشريحة 14</vt:lpstr>
      <vt:lpstr>الشريحة 15</vt:lpstr>
      <vt:lpstr>2- Heart and respiration signal </vt:lpstr>
      <vt:lpstr>الشريحة 17</vt:lpstr>
      <vt:lpstr>الشريحة 18</vt:lpstr>
      <vt:lpstr>Conclusion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HASAN</cp:lastModifiedBy>
  <cp:revision>30</cp:revision>
  <dcterms:modified xsi:type="dcterms:W3CDTF">2009-02-15T12:44:49Z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0x0101005859B943E25CF94EAAFF261814668912</vt:lpwstr>
  </property>
</Properties>
</file>